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60" r:id="rId3"/>
    <p:sldId id="270" r:id="rId4"/>
    <p:sldId id="269" r:id="rId5"/>
    <p:sldId id="271" r:id="rId6"/>
    <p:sldId id="268" r:id="rId7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275" y="0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BB10F3-452C-424C-AB38-252B1A677F63}" type="datetimeFigureOut">
              <a:rPr lang="en-US" smtClean="0"/>
              <a:t>3/17/2018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21188"/>
            <a:ext cx="5619750" cy="41894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375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275" y="8842375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C2B5C5-9890-45CE-9842-38F2157CEF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1802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/>
              <a:t>3/17/2018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6558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/>
              <a:t>3/17/2018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656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/>
              <a:t>3/17/2018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133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/>
              <a:t>3/17/2018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458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/>
              <a:t>3/17/2018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634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/>
              <a:t>3/17/2018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905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/>
              <a:t>3/17/2018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0474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/>
              <a:t>3/17/2018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598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/>
              <a:t>3/17/2018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27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/>
              <a:t>3/17/2018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293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/>
              <a:t>3/17/2018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782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F19D77-4D61-45A6-9996-B1ABFA68F2DA}" type="datetimeFigureOut">
              <a:rPr lang="en-US" smtClean="0"/>
              <a:t>3/17/2018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42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get.adobe.com/reader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helpdesk@brctiasi.ro" TargetMode="External"/><Relationship Id="rId2" Type="http://schemas.openxmlformats.org/officeDocument/2006/relationships/hyperlink" Target="http://www.ro-md.ro-ua-md.net/en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6120" y="1219200"/>
            <a:ext cx="7772400" cy="1371600"/>
          </a:xfrm>
        </p:spPr>
        <p:txBody>
          <a:bodyPr>
            <a:norm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itchFamily="34" charset="0"/>
              </a:rPr>
              <a:t>Joint Operational </a:t>
            </a:r>
            <a:r>
              <a:rPr lang="en-US" sz="2800" b="1" dirty="0" err="1">
                <a:latin typeface="Arial" panose="020B0604020202020204" pitchFamily="34" charset="0"/>
                <a:cs typeface="Arial" pitchFamily="34" charset="0"/>
              </a:rPr>
              <a:t>Programme</a:t>
            </a:r>
            <a:r>
              <a:rPr lang="en-US" sz="2800" b="1" dirty="0">
                <a:latin typeface="Arial" panose="020B0604020202020204" pitchFamily="34" charset="0"/>
                <a:cs typeface="Arial" pitchFamily="34" charset="0"/>
              </a:rPr>
              <a:t> </a:t>
            </a:r>
            <a:r>
              <a:rPr lang="en-US" sz="2800" b="1" dirty="0" smtClean="0">
                <a:latin typeface="Arial" panose="020B0604020202020204" pitchFamily="34" charset="0"/>
                <a:cs typeface="Arial" pitchFamily="34" charset="0"/>
              </a:rPr>
              <a:t>Romania–Republic of Moldova 2014 </a:t>
            </a:r>
            <a:r>
              <a:rPr lang="en-US" sz="2800" b="1" dirty="0">
                <a:latin typeface="Arial" panose="020B0604020202020204" pitchFamily="34" charset="0"/>
                <a:cs typeface="Arial" pitchFamily="34" charset="0"/>
              </a:rPr>
              <a:t>– 2020</a:t>
            </a:r>
            <a:endParaRPr lang="en-US" sz="28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518160" y="30099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o-RO" sz="3200" dirty="0" smtClean="0">
                <a:solidFill>
                  <a:srgbClr val="C00000"/>
                </a:solidFill>
                <a:latin typeface="Trebuchet MS" panose="020B0603020202020204" pitchFamily="34" charset="0"/>
              </a:rPr>
              <a:t>Format cerere de finanțare</a:t>
            </a:r>
            <a:endParaRPr lang="en-US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94729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ro-RO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Cerințe </a:t>
            </a:r>
            <a:r>
              <a:rPr lang="ro-RO" sz="3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obligatorii cerere finanțare</a:t>
            </a:r>
            <a:endParaRPr lang="en-US" sz="36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2672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ro-RO" sz="1700" dirty="0"/>
              <a:t>Pentru completarea cererii de finanțare trebuie utilizat exclusiv formatul din Ghidul </a:t>
            </a:r>
            <a:r>
              <a:rPr lang="en-US" sz="1700" dirty="0" err="1" smtClean="0"/>
              <a:t>Aplic</a:t>
            </a:r>
            <a:r>
              <a:rPr lang="ro-RO" sz="1700" dirty="0" smtClean="0"/>
              <a:t>antului</a:t>
            </a:r>
            <a:r>
              <a:rPr lang="en-US" sz="1700" dirty="0"/>
              <a:t> </a:t>
            </a:r>
            <a:r>
              <a:rPr lang="en-US" sz="1700" dirty="0" smtClean="0"/>
              <a:t>- </a:t>
            </a:r>
            <a:r>
              <a:rPr lang="en-US" sz="1700" dirty="0" err="1" smtClean="0"/>
              <a:t>fisierul</a:t>
            </a:r>
            <a:r>
              <a:rPr lang="en-US" sz="1700" dirty="0" smtClean="0"/>
              <a:t> </a:t>
            </a:r>
            <a:r>
              <a:rPr lang="en-US" sz="1700" dirty="0" err="1" smtClean="0"/>
              <a:t>pdf</a:t>
            </a:r>
            <a:r>
              <a:rPr lang="en-US" sz="1700" dirty="0" smtClean="0"/>
              <a:t> </a:t>
            </a:r>
            <a:r>
              <a:rPr lang="en-US" sz="1700" dirty="0" err="1" smtClean="0"/>
              <a:t>editabil</a:t>
            </a:r>
            <a:endParaRPr lang="en-US" sz="1700" dirty="0" smtClean="0"/>
          </a:p>
          <a:p>
            <a:pPr>
              <a:buFont typeface="Wingdings" pitchFamily="2" charset="2"/>
              <a:buChar char="§"/>
            </a:pPr>
            <a:r>
              <a:rPr lang="en-US" sz="1700" dirty="0" err="1" smtClean="0"/>
              <a:t>Formatul</a:t>
            </a:r>
            <a:r>
              <a:rPr lang="en-US" sz="1700" dirty="0" smtClean="0"/>
              <a:t> </a:t>
            </a:r>
            <a:r>
              <a:rPr lang="en-US" sz="1700" dirty="0" err="1" smtClean="0"/>
              <a:t>poate</a:t>
            </a:r>
            <a:r>
              <a:rPr lang="en-US" sz="1700" dirty="0" smtClean="0"/>
              <a:t> fi </a:t>
            </a:r>
            <a:r>
              <a:rPr lang="en-US" sz="1700" dirty="0" err="1" smtClean="0"/>
              <a:t>desc</a:t>
            </a:r>
            <a:r>
              <a:rPr lang="ro-RO" sz="1700" dirty="0" smtClean="0"/>
              <a:t>ă</a:t>
            </a:r>
            <a:r>
              <a:rPr lang="en-US" sz="1700" dirty="0" err="1" smtClean="0"/>
              <a:t>rcat</a:t>
            </a:r>
            <a:r>
              <a:rPr lang="en-US" sz="1700" dirty="0" smtClean="0"/>
              <a:t> </a:t>
            </a:r>
            <a:r>
              <a:rPr lang="ro-RO" sz="1700" dirty="0" smtClean="0"/>
              <a:t>ș</a:t>
            </a:r>
            <a:r>
              <a:rPr lang="en-US" sz="1700" dirty="0" err="1" smtClean="0"/>
              <a:t>i</a:t>
            </a:r>
            <a:r>
              <a:rPr lang="en-US" sz="1700" dirty="0" smtClean="0"/>
              <a:t> din </a:t>
            </a:r>
            <a:r>
              <a:rPr lang="en-US" sz="1700" dirty="0" err="1" smtClean="0"/>
              <a:t>platforma</a:t>
            </a:r>
            <a:r>
              <a:rPr lang="en-US" sz="1700" dirty="0" smtClean="0"/>
              <a:t> EMS-ENI, </a:t>
            </a:r>
            <a:r>
              <a:rPr lang="en-US" sz="1700" dirty="0" err="1" smtClean="0"/>
              <a:t>meniul</a:t>
            </a:r>
            <a:r>
              <a:rPr lang="en-US" sz="1700" dirty="0" smtClean="0"/>
              <a:t> Applications … Download empty Application Form</a:t>
            </a:r>
            <a:endParaRPr lang="ro-RO" sz="1700" dirty="0"/>
          </a:p>
          <a:p>
            <a:pPr>
              <a:buFont typeface="Wingdings" pitchFamily="2" charset="2"/>
              <a:buChar char="§"/>
            </a:pPr>
            <a:r>
              <a:rPr lang="ro-RO" sz="1700" dirty="0"/>
              <a:t>Formatul din Ghid poate fi completat doar în Adobe Acrobat Reader DC (care poate fi descărcat gratuit de la adresa:  </a:t>
            </a:r>
            <a:r>
              <a:rPr lang="ro-RO" sz="1700" dirty="0">
                <a:hlinkClick r:id="rId2"/>
              </a:rPr>
              <a:t>https://get.adobe.com/reader</a:t>
            </a:r>
            <a:r>
              <a:rPr lang="ro-RO" sz="1700" dirty="0" smtClean="0">
                <a:hlinkClick r:id="rId2"/>
              </a:rPr>
              <a:t>/</a:t>
            </a:r>
            <a:r>
              <a:rPr lang="ro-RO" sz="1700" dirty="0" smtClean="0"/>
              <a:t>)</a:t>
            </a:r>
            <a:endParaRPr lang="en-US" sz="1700" dirty="0" smtClean="0"/>
          </a:p>
          <a:p>
            <a:pPr>
              <a:buFont typeface="Wingdings" pitchFamily="2" charset="2"/>
              <a:buChar char="§"/>
            </a:pPr>
            <a:r>
              <a:rPr lang="en-US" sz="1700" dirty="0" err="1" smtClean="0"/>
              <a:t>Formatul</a:t>
            </a:r>
            <a:r>
              <a:rPr lang="en-US" sz="1700" dirty="0" smtClean="0"/>
              <a:t> </a:t>
            </a:r>
            <a:r>
              <a:rPr lang="en-US" sz="1700" dirty="0" err="1" smtClean="0"/>
              <a:t>este</a:t>
            </a:r>
            <a:r>
              <a:rPr lang="en-US" sz="1700" dirty="0" smtClean="0"/>
              <a:t> </a:t>
            </a:r>
            <a:r>
              <a:rPr lang="en-US" sz="1700" dirty="0" err="1" smtClean="0"/>
              <a:t>comun</a:t>
            </a:r>
            <a:r>
              <a:rPr lang="en-US" sz="1700" dirty="0" smtClean="0"/>
              <a:t> </a:t>
            </a:r>
            <a:r>
              <a:rPr lang="en-US" sz="1700" dirty="0" err="1" smtClean="0"/>
              <a:t>pentru</a:t>
            </a:r>
            <a:r>
              <a:rPr lang="en-US" sz="1700" dirty="0" smtClean="0"/>
              <a:t> </a:t>
            </a:r>
            <a:r>
              <a:rPr lang="en-US" sz="1700" dirty="0" err="1" smtClean="0"/>
              <a:t>ambele</a:t>
            </a:r>
            <a:r>
              <a:rPr lang="en-US" sz="1700" dirty="0" smtClean="0"/>
              <a:t> </a:t>
            </a:r>
            <a:r>
              <a:rPr lang="en-US" sz="1700" dirty="0" err="1" smtClean="0"/>
              <a:t>apeluri</a:t>
            </a:r>
            <a:endParaRPr lang="en-US" sz="1700" dirty="0" smtClean="0"/>
          </a:p>
          <a:p>
            <a:pPr>
              <a:buFont typeface="Wingdings" pitchFamily="2" charset="2"/>
              <a:buChar char="§"/>
            </a:pPr>
            <a:r>
              <a:rPr lang="en-US" sz="1700" dirty="0" err="1" smtClean="0"/>
              <a:t>Completarea</a:t>
            </a:r>
            <a:r>
              <a:rPr lang="en-US" sz="1700" dirty="0" smtClean="0"/>
              <a:t> </a:t>
            </a:r>
            <a:r>
              <a:rPr lang="en-US" sz="1700" dirty="0" err="1" smtClean="0"/>
              <a:t>cererii</a:t>
            </a:r>
            <a:r>
              <a:rPr lang="en-US" sz="1700" dirty="0" smtClean="0"/>
              <a:t> de </a:t>
            </a:r>
            <a:r>
              <a:rPr lang="en-US" sz="1700" dirty="0" err="1" smtClean="0"/>
              <a:t>finan</a:t>
            </a:r>
            <a:r>
              <a:rPr lang="ro-RO" sz="1700" dirty="0" smtClean="0"/>
              <a:t>ț</a:t>
            </a:r>
            <a:r>
              <a:rPr lang="en-US" sz="1700" dirty="0" smtClean="0"/>
              <a:t>are se face offline (nu </a:t>
            </a:r>
            <a:r>
              <a:rPr lang="en-US" sz="1700" dirty="0" err="1" smtClean="0"/>
              <a:t>este</a:t>
            </a:r>
            <a:r>
              <a:rPr lang="en-US" sz="1700" dirty="0" smtClean="0"/>
              <a:t> </a:t>
            </a:r>
            <a:r>
              <a:rPr lang="en-US" sz="1700" dirty="0" err="1" smtClean="0"/>
              <a:t>necesar</a:t>
            </a:r>
            <a:r>
              <a:rPr lang="ro-RO" sz="1700" dirty="0" smtClean="0"/>
              <a:t>ă</a:t>
            </a:r>
            <a:r>
              <a:rPr lang="en-US" sz="1700" dirty="0" smtClean="0"/>
              <a:t> o </a:t>
            </a:r>
            <a:r>
              <a:rPr lang="en-US" sz="1700" dirty="0" err="1" smtClean="0"/>
              <a:t>conexiune</a:t>
            </a:r>
            <a:r>
              <a:rPr lang="en-US" sz="1700" dirty="0" smtClean="0"/>
              <a:t> la internet)</a:t>
            </a:r>
            <a:endParaRPr lang="ro-RO" sz="1700" dirty="0"/>
          </a:p>
          <a:p>
            <a:pPr>
              <a:buFont typeface="Wingdings" pitchFamily="2" charset="2"/>
              <a:buChar char="§"/>
            </a:pPr>
            <a:r>
              <a:rPr lang="ro-RO" sz="1700" dirty="0" smtClean="0"/>
              <a:t>Cererea </a:t>
            </a:r>
            <a:r>
              <a:rPr lang="ro-RO" sz="1700" dirty="0"/>
              <a:t>de finanțare trebuie completată obligatoriu în limba </a:t>
            </a:r>
            <a:r>
              <a:rPr lang="ro-RO" sz="1700" dirty="0" smtClean="0"/>
              <a:t>engleză</a:t>
            </a:r>
            <a:endParaRPr lang="en-US" sz="1700" dirty="0" smtClean="0"/>
          </a:p>
          <a:p>
            <a:pPr>
              <a:buFont typeface="Wingdings" pitchFamily="2" charset="2"/>
              <a:buChar char="§"/>
            </a:pPr>
            <a:r>
              <a:rPr lang="ro-RO" sz="1700" dirty="0"/>
              <a:t>Trebuie completate toate secțiunile și câmpurile formularului, cu respectarea ordinii, validărilor și atenționărilor generate </a:t>
            </a:r>
            <a:r>
              <a:rPr lang="ro-RO" sz="1700" dirty="0" smtClean="0"/>
              <a:t>automat</a:t>
            </a:r>
            <a:endParaRPr lang="en-US" sz="1700" dirty="0" smtClean="0"/>
          </a:p>
          <a:p>
            <a:pPr marL="0" indent="0">
              <a:buNone/>
            </a:pPr>
            <a:r>
              <a:rPr lang="ro-RO" sz="1700" dirty="0" smtClean="0"/>
              <a:t> </a:t>
            </a:r>
            <a:endParaRPr lang="en-US" sz="1700" dirty="0" smtClean="0"/>
          </a:p>
          <a:p>
            <a:pPr marL="0" indent="0">
              <a:buNone/>
            </a:pPr>
            <a:endParaRPr lang="ro-RO" sz="2400" dirty="0"/>
          </a:p>
        </p:txBody>
      </p:sp>
    </p:spTree>
    <p:extLst>
      <p:ext uri="{BB962C8B-B14F-4D97-AF65-F5344CB8AC3E}">
        <p14:creationId xmlns:p14="http://schemas.microsoft.com/office/powerpoint/2010/main" val="3223523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ro-RO" sz="3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Restricții</a:t>
            </a:r>
            <a:endParaRPr lang="en-US" sz="36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305800" cy="4343400"/>
          </a:xfrm>
        </p:spPr>
        <p:txBody>
          <a:bodyPr>
            <a:normAutofit fontScale="70000" lnSpcReduction="20000"/>
          </a:bodyPr>
          <a:lstStyle/>
          <a:p>
            <a:pPr>
              <a:buFont typeface="Wingdings" pitchFamily="2" charset="2"/>
              <a:buChar char="§"/>
            </a:pPr>
            <a:r>
              <a:rPr lang="en-US" sz="2400" dirty="0"/>
              <a:t>C</a:t>
            </a:r>
            <a:r>
              <a:rPr lang="ro-RO" sz="2400" dirty="0"/>
              <a:t>âmpurile sunt de mai multe </a:t>
            </a:r>
            <a:r>
              <a:rPr lang="ro-RO" sz="2400" dirty="0" smtClean="0"/>
              <a:t>tipuri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 err="1" smtClean="0"/>
              <a:t>Unele</a:t>
            </a:r>
            <a:r>
              <a:rPr lang="en-US" sz="2400" dirty="0" smtClean="0"/>
              <a:t> </a:t>
            </a:r>
            <a:r>
              <a:rPr lang="en-US" sz="2400" dirty="0" err="1" smtClean="0"/>
              <a:t>câmpuri</a:t>
            </a:r>
            <a:r>
              <a:rPr lang="en-US" sz="2400" dirty="0" smtClean="0"/>
              <a:t> permit </a:t>
            </a:r>
            <a:r>
              <a:rPr lang="en-US" sz="2400" dirty="0" err="1" smtClean="0"/>
              <a:t>doar</a:t>
            </a:r>
            <a:r>
              <a:rPr lang="en-US" sz="2400" dirty="0" smtClean="0"/>
              <a:t> </a:t>
            </a:r>
            <a:r>
              <a:rPr lang="en-US" sz="2400" dirty="0" err="1" smtClean="0"/>
              <a:t>introducerea</a:t>
            </a:r>
            <a:r>
              <a:rPr lang="en-US" sz="2400" dirty="0" smtClean="0"/>
              <a:t> de </a:t>
            </a:r>
            <a:r>
              <a:rPr lang="en-US" sz="2400" dirty="0" err="1" smtClean="0"/>
              <a:t>cifre</a:t>
            </a:r>
            <a:r>
              <a:rPr lang="en-US" sz="2400" dirty="0" smtClean="0"/>
              <a:t> </a:t>
            </a:r>
          </a:p>
          <a:p>
            <a:pPr marL="0" indent="0">
              <a:buNone/>
            </a:pPr>
            <a:r>
              <a:rPr lang="en-US" sz="2400" dirty="0" smtClean="0"/>
              <a:t>     Ex.</a:t>
            </a:r>
            <a:endParaRPr lang="en-US" sz="1600" dirty="0" smtClean="0"/>
          </a:p>
          <a:p>
            <a:pPr lvl="1">
              <a:buFont typeface="Wingdings" pitchFamily="2" charset="2"/>
              <a:buChar char="§"/>
            </a:pPr>
            <a:r>
              <a:rPr lang="en-US" sz="2000" dirty="0" smtClean="0"/>
              <a:t>Size of the target groups (A.2)</a:t>
            </a:r>
          </a:p>
          <a:p>
            <a:pPr lvl="1">
              <a:buFont typeface="Wingdings" pitchFamily="2" charset="2"/>
              <a:buChar char="§"/>
            </a:pPr>
            <a:r>
              <a:rPr lang="en-US" sz="2000" dirty="0" smtClean="0"/>
              <a:t>Start month, End month (C.4)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 err="1" smtClean="0"/>
              <a:t>Pentru</a:t>
            </a:r>
            <a:r>
              <a:rPr lang="en-US" sz="2400" dirty="0" smtClean="0"/>
              <a:t> </a:t>
            </a:r>
            <a:r>
              <a:rPr lang="en-US" sz="2400" dirty="0" err="1" smtClean="0"/>
              <a:t>multe</a:t>
            </a:r>
            <a:r>
              <a:rPr lang="en-US" sz="2400" dirty="0" smtClean="0"/>
              <a:t> </a:t>
            </a:r>
            <a:r>
              <a:rPr lang="en-US" sz="2400" dirty="0" err="1" smtClean="0"/>
              <a:t>câmpuri</a:t>
            </a:r>
            <a:r>
              <a:rPr lang="en-US" sz="2400" dirty="0" smtClean="0"/>
              <a:t> exist</a:t>
            </a:r>
            <a:r>
              <a:rPr lang="ro-RO" sz="2400" dirty="0" smtClean="0"/>
              <a:t>ă</a:t>
            </a:r>
            <a:r>
              <a:rPr lang="en-US" sz="2400" dirty="0" smtClean="0"/>
              <a:t> o </a:t>
            </a:r>
            <a:r>
              <a:rPr lang="en-US" sz="2400" dirty="0" err="1" smtClean="0"/>
              <a:t>limitare</a:t>
            </a:r>
            <a:r>
              <a:rPr lang="en-US" sz="2400" dirty="0" smtClean="0"/>
              <a:t> la </a:t>
            </a:r>
            <a:r>
              <a:rPr lang="en-US" sz="2400" dirty="0" err="1" smtClean="0"/>
              <a:t>nivelul</a:t>
            </a:r>
            <a:r>
              <a:rPr lang="en-US" sz="2400" dirty="0" smtClean="0"/>
              <a:t> </a:t>
            </a:r>
            <a:r>
              <a:rPr lang="en-US" sz="2400" dirty="0" err="1" smtClean="0"/>
              <a:t>num</a:t>
            </a:r>
            <a:r>
              <a:rPr lang="ro-RO" sz="2400" dirty="0" smtClean="0"/>
              <a:t>ă</a:t>
            </a:r>
            <a:r>
              <a:rPr lang="en-US" sz="2400" dirty="0" err="1" smtClean="0"/>
              <a:t>rului</a:t>
            </a:r>
            <a:r>
              <a:rPr lang="en-US" sz="2400" dirty="0" smtClean="0"/>
              <a:t> de </a:t>
            </a:r>
            <a:r>
              <a:rPr lang="en-US" sz="2400" dirty="0" err="1" smtClean="0"/>
              <a:t>caractere</a:t>
            </a:r>
            <a:endParaRPr lang="ro-RO" sz="2400" dirty="0" smtClean="0"/>
          </a:p>
          <a:p>
            <a:pPr marL="0" indent="0">
              <a:buNone/>
            </a:pPr>
            <a:r>
              <a:rPr lang="en-US" sz="2400" dirty="0"/>
              <a:t> Ex.</a:t>
            </a:r>
            <a:endParaRPr lang="en-US" sz="1600" dirty="0"/>
          </a:p>
          <a:p>
            <a:pPr lvl="1">
              <a:buFont typeface="Wingdings" pitchFamily="2" charset="2"/>
              <a:buChar char="§"/>
            </a:pPr>
            <a:r>
              <a:rPr lang="ro-RO" sz="2000" dirty="0" smtClean="0"/>
              <a:t>Maxim 15000 de caractere (C</a:t>
            </a:r>
            <a:r>
              <a:rPr lang="en-US" sz="2000" dirty="0" smtClean="0"/>
              <a:t>.2.1</a:t>
            </a:r>
            <a:r>
              <a:rPr lang="ro-RO" sz="2000" dirty="0" smtClean="0"/>
              <a:t>)</a:t>
            </a:r>
          </a:p>
          <a:p>
            <a:pPr lvl="1">
              <a:buFont typeface="Wingdings" pitchFamily="2" charset="2"/>
              <a:buChar char="§"/>
            </a:pPr>
            <a:r>
              <a:rPr lang="ro-RO" sz="2000" dirty="0" smtClean="0"/>
              <a:t>Maxim 5000 de caractere (</a:t>
            </a:r>
            <a:r>
              <a:rPr lang="en-US" sz="2000" dirty="0" smtClean="0"/>
              <a:t>C.5</a:t>
            </a:r>
            <a:r>
              <a:rPr lang="ro-RO" sz="2000" dirty="0" smtClean="0"/>
              <a:t>)</a:t>
            </a:r>
            <a:endParaRPr lang="en-US" sz="2000" dirty="0" smtClean="0"/>
          </a:p>
          <a:p>
            <a:pPr>
              <a:buFont typeface="Wingdings" pitchFamily="2" charset="2"/>
              <a:buChar char="§"/>
            </a:pPr>
            <a:r>
              <a:rPr lang="en-US" sz="2400" dirty="0" err="1" smtClean="0"/>
              <a:t>Pentru</a:t>
            </a:r>
            <a:r>
              <a:rPr lang="en-US" sz="2400" dirty="0" smtClean="0"/>
              <a:t> </a:t>
            </a:r>
            <a:r>
              <a:rPr lang="en-US" sz="2400" dirty="0" err="1" smtClean="0"/>
              <a:t>unele</a:t>
            </a:r>
            <a:r>
              <a:rPr lang="en-US" sz="2400" dirty="0" smtClean="0"/>
              <a:t> </a:t>
            </a:r>
            <a:r>
              <a:rPr lang="en-US" sz="2400" dirty="0" err="1" smtClean="0"/>
              <a:t>câmpuri</a:t>
            </a:r>
            <a:r>
              <a:rPr lang="en-US" sz="2400" dirty="0" smtClean="0"/>
              <a:t> </a:t>
            </a:r>
            <a:r>
              <a:rPr lang="en-US" sz="2400" dirty="0" err="1" smtClean="0"/>
              <a:t>exista</a:t>
            </a:r>
            <a:r>
              <a:rPr lang="en-US" sz="2400" dirty="0" smtClean="0"/>
              <a:t> limit</a:t>
            </a:r>
            <a:r>
              <a:rPr lang="ro-RO" sz="2400" dirty="0" smtClean="0"/>
              <a:t>ă</a:t>
            </a:r>
            <a:r>
              <a:rPr lang="en-US" sz="2400" dirty="0" err="1" smtClean="0"/>
              <a:t>ri</a:t>
            </a:r>
            <a:r>
              <a:rPr lang="en-US" sz="2400" dirty="0" smtClean="0"/>
              <a:t> </a:t>
            </a:r>
            <a:r>
              <a:rPr lang="en-US" sz="2400" dirty="0" err="1" smtClean="0"/>
              <a:t>specifice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 </a:t>
            </a:r>
            <a:r>
              <a:rPr lang="en-US" sz="2400" dirty="0"/>
              <a:t>Ex.</a:t>
            </a:r>
            <a:endParaRPr lang="en-US" sz="1600" dirty="0"/>
          </a:p>
          <a:p>
            <a:pPr lvl="1">
              <a:buFont typeface="Wingdings" pitchFamily="2" charset="2"/>
              <a:buChar char="§"/>
            </a:pPr>
            <a:r>
              <a:rPr lang="en-US" sz="2000" dirty="0" smtClean="0"/>
              <a:t>Specific objectives (pot fi create maxim 3)</a:t>
            </a:r>
          </a:p>
          <a:p>
            <a:pPr lvl="1">
              <a:buFont typeface="Wingdings" pitchFamily="2" charset="2"/>
              <a:buChar char="§"/>
            </a:pPr>
            <a:r>
              <a:rPr lang="en-US" sz="2000" dirty="0" smtClean="0"/>
              <a:t>Project </a:t>
            </a:r>
            <a:r>
              <a:rPr lang="en-US" sz="2000" dirty="0"/>
              <a:t>duration (</a:t>
            </a:r>
            <a:r>
              <a:rPr lang="en-US" sz="2000" dirty="0" err="1" smtClean="0"/>
              <a:t>num</a:t>
            </a:r>
            <a:r>
              <a:rPr lang="ro-RO" sz="2000" dirty="0" smtClean="0"/>
              <a:t>ă</a:t>
            </a:r>
            <a:r>
              <a:rPr lang="en-US" sz="2000" dirty="0" smtClean="0"/>
              <a:t>r </a:t>
            </a:r>
            <a:r>
              <a:rPr lang="en-US" sz="2000" dirty="0"/>
              <a:t>minim </a:t>
            </a:r>
            <a:r>
              <a:rPr lang="en-US" sz="2000" dirty="0" smtClean="0"/>
              <a:t>/maxim </a:t>
            </a:r>
            <a:r>
              <a:rPr lang="en-US" sz="2000" dirty="0"/>
              <a:t>de </a:t>
            </a:r>
            <a:r>
              <a:rPr lang="en-US" sz="2000" dirty="0" err="1"/>
              <a:t>luni</a:t>
            </a:r>
            <a:r>
              <a:rPr lang="en-US" sz="2000" dirty="0"/>
              <a:t> </a:t>
            </a:r>
            <a:r>
              <a:rPr lang="ro-RO" sz="2000" dirty="0" smtClean="0"/>
              <a:t>î</a:t>
            </a:r>
            <a:r>
              <a:rPr lang="en-US" sz="2000" dirty="0" smtClean="0"/>
              <a:t>n </a:t>
            </a:r>
            <a:r>
              <a:rPr lang="en-US" sz="2000" dirty="0" err="1" smtClean="0"/>
              <a:t>func</a:t>
            </a:r>
            <a:r>
              <a:rPr lang="ro-RO" sz="2000" dirty="0" smtClean="0"/>
              <a:t>ț</a:t>
            </a:r>
            <a:r>
              <a:rPr lang="en-US" sz="2000" dirty="0" err="1" smtClean="0"/>
              <a:t>ie</a:t>
            </a:r>
            <a:r>
              <a:rPr lang="en-US" sz="2000" dirty="0" smtClean="0"/>
              <a:t> </a:t>
            </a:r>
            <a:r>
              <a:rPr lang="en-US" sz="2000" dirty="0"/>
              <a:t>de </a:t>
            </a:r>
            <a:r>
              <a:rPr lang="en-US" sz="2000" dirty="0" err="1"/>
              <a:t>tipul</a:t>
            </a:r>
            <a:r>
              <a:rPr lang="en-US" sz="2000" dirty="0"/>
              <a:t> </a:t>
            </a:r>
            <a:r>
              <a:rPr lang="en-US" sz="2000" dirty="0" err="1"/>
              <a:t>apelului</a:t>
            </a:r>
            <a:r>
              <a:rPr lang="en-US" sz="2000" dirty="0"/>
              <a:t>: HARD </a:t>
            </a:r>
            <a:r>
              <a:rPr lang="en-US" sz="2000" dirty="0" err="1"/>
              <a:t>sau</a:t>
            </a:r>
            <a:r>
              <a:rPr lang="en-US" sz="2000" dirty="0"/>
              <a:t> SOFT)</a:t>
            </a:r>
          </a:p>
          <a:p>
            <a:pPr lvl="1">
              <a:buFont typeface="Wingdings" pitchFamily="2" charset="2"/>
              <a:buChar char="§"/>
            </a:pPr>
            <a:endParaRPr lang="en-US" sz="2000" dirty="0"/>
          </a:p>
          <a:p>
            <a:pPr>
              <a:buFont typeface="Wingdings" pitchFamily="2" charset="2"/>
              <a:buChar char="§"/>
            </a:pPr>
            <a:r>
              <a:rPr lang="ro-RO" sz="2400" dirty="0" smtClean="0"/>
              <a:t>Primele 3 câmpuri din sectiunea A.1 – nu trebuie completate</a:t>
            </a:r>
          </a:p>
          <a:p>
            <a:pPr lvl="1">
              <a:buFont typeface="Wingdings" pitchFamily="2" charset="2"/>
              <a:buChar char="§"/>
            </a:pPr>
            <a:r>
              <a:rPr lang="ro-RO" sz="2000" dirty="0" smtClean="0"/>
              <a:t>Call for proposals</a:t>
            </a:r>
          </a:p>
          <a:p>
            <a:pPr lvl="1">
              <a:buFont typeface="Wingdings" pitchFamily="2" charset="2"/>
              <a:buChar char="§"/>
            </a:pPr>
            <a:r>
              <a:rPr lang="ro-RO" sz="2000" dirty="0" smtClean="0"/>
              <a:t>Project reference number</a:t>
            </a:r>
          </a:p>
          <a:p>
            <a:pPr lvl="1">
              <a:buFont typeface="Wingdings" pitchFamily="2" charset="2"/>
              <a:buChar char="§"/>
            </a:pPr>
            <a:r>
              <a:rPr lang="ro-RO" sz="2000" dirty="0" smtClean="0"/>
              <a:t>Date of registration</a:t>
            </a:r>
            <a:endParaRPr lang="en-US" sz="2000" dirty="0" smtClean="0"/>
          </a:p>
          <a:p>
            <a:pPr lvl="1">
              <a:buFont typeface="Wingdings" pitchFamily="2" charset="2"/>
              <a:buChar char="§"/>
            </a:pPr>
            <a:endParaRPr lang="en-US" sz="2000" dirty="0"/>
          </a:p>
          <a:p>
            <a:pPr>
              <a:buFont typeface="Wingdings" pitchFamily="2" charset="2"/>
              <a:buChar char="§"/>
            </a:pPr>
            <a:endParaRPr lang="en-US" dirty="0" smtClean="0"/>
          </a:p>
          <a:p>
            <a:pPr>
              <a:buFont typeface="Wingdings" pitchFamily="2" charset="2"/>
              <a:buChar char="§"/>
            </a:pPr>
            <a:endParaRPr lang="en-US" sz="2400" dirty="0" smtClean="0"/>
          </a:p>
          <a:p>
            <a:pPr>
              <a:buFont typeface="Wingdings" pitchFamily="2" charset="2"/>
              <a:buChar char="§"/>
            </a:pPr>
            <a:endParaRPr lang="ro-RO" sz="2400" dirty="0"/>
          </a:p>
          <a:p>
            <a:pPr>
              <a:buFont typeface="Wingdings" pitchFamily="2" charset="2"/>
              <a:buChar char="§"/>
            </a:pPr>
            <a:endParaRPr lang="ro-RO" sz="2400" dirty="0"/>
          </a:p>
        </p:txBody>
      </p:sp>
    </p:spTree>
    <p:extLst>
      <p:ext uri="{BB962C8B-B14F-4D97-AF65-F5344CB8AC3E}">
        <p14:creationId xmlns:p14="http://schemas.microsoft.com/office/powerpoint/2010/main" val="4028809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360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Dependen</a:t>
            </a:r>
            <a:r>
              <a:rPr lang="ro-RO" sz="3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țe și corelări</a:t>
            </a:r>
            <a:endParaRPr lang="en-US" sz="36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305800" cy="4343400"/>
          </a:xfrm>
        </p:spPr>
        <p:txBody>
          <a:bodyPr>
            <a:normAutofit fontScale="70000" lnSpcReduction="20000"/>
          </a:bodyPr>
          <a:lstStyle/>
          <a:p>
            <a:pPr>
              <a:buFont typeface="Wingdings" pitchFamily="2" charset="2"/>
              <a:buChar char="§"/>
            </a:pPr>
            <a:r>
              <a:rPr lang="en-US" sz="2400" dirty="0" err="1" smtClean="0"/>
              <a:t>Exista</a:t>
            </a:r>
            <a:r>
              <a:rPr lang="en-US" sz="2400" dirty="0" smtClean="0"/>
              <a:t> </a:t>
            </a:r>
            <a:r>
              <a:rPr lang="en-US" sz="2400" dirty="0" err="1" smtClean="0"/>
              <a:t>rela</a:t>
            </a:r>
            <a:r>
              <a:rPr lang="ro-RO" sz="2400" dirty="0" smtClean="0"/>
              <a:t>ț</a:t>
            </a:r>
            <a:r>
              <a:rPr lang="en-US" sz="2400" dirty="0" smtClean="0"/>
              <a:t>ii de </a:t>
            </a:r>
            <a:r>
              <a:rPr lang="en-US" sz="2400" dirty="0" err="1" smtClean="0"/>
              <a:t>dependen</a:t>
            </a:r>
            <a:r>
              <a:rPr lang="ro-RO" sz="2400" dirty="0" smtClean="0"/>
              <a:t>ță</a:t>
            </a:r>
            <a:r>
              <a:rPr lang="en-US" sz="2400" dirty="0" smtClean="0"/>
              <a:t> </a:t>
            </a:r>
            <a:r>
              <a:rPr lang="ro-RO" sz="2400" dirty="0" err="1"/>
              <a:t>î</a:t>
            </a:r>
            <a:r>
              <a:rPr lang="en-US" sz="2400" dirty="0" err="1" smtClean="0"/>
              <a:t>ntre</a:t>
            </a:r>
            <a:r>
              <a:rPr lang="en-US" sz="2400" dirty="0" smtClean="0"/>
              <a:t> c</a:t>
            </a:r>
            <a:r>
              <a:rPr lang="ro-RO" sz="2400" dirty="0" smtClean="0"/>
              <a:t>â</a:t>
            </a:r>
            <a:r>
              <a:rPr lang="en-US" sz="2400" dirty="0" err="1" smtClean="0"/>
              <a:t>mpurile</a:t>
            </a:r>
            <a:r>
              <a:rPr lang="en-US" sz="2400" dirty="0" smtClean="0"/>
              <a:t> </a:t>
            </a:r>
            <a:r>
              <a:rPr lang="en-US" sz="2400" dirty="0" err="1" smtClean="0"/>
              <a:t>formularului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     Ex.</a:t>
            </a:r>
            <a:endParaRPr lang="en-US" sz="1600" dirty="0" smtClean="0"/>
          </a:p>
          <a:p>
            <a:pPr lvl="1">
              <a:buFont typeface="Wingdings" pitchFamily="2" charset="2"/>
              <a:buChar char="§"/>
            </a:pPr>
            <a:r>
              <a:rPr lang="en-US" sz="2000" dirty="0" err="1" smtClean="0"/>
              <a:t>Prioritatea</a:t>
            </a:r>
            <a:r>
              <a:rPr lang="en-US" sz="2000" dirty="0" smtClean="0"/>
              <a:t> </a:t>
            </a:r>
            <a:r>
              <a:rPr lang="en-US" sz="2000" dirty="0" smtClean="0">
                <a:sym typeface="Wingdings" pitchFamily="2" charset="2"/>
              </a:rPr>
              <a:t> </a:t>
            </a:r>
            <a:r>
              <a:rPr lang="en-US" sz="2000" dirty="0" err="1" smtClean="0">
                <a:sym typeface="Wingdings" pitchFamily="2" charset="2"/>
              </a:rPr>
              <a:t>O</a:t>
            </a:r>
            <a:r>
              <a:rPr lang="en-US" sz="2000" dirty="0" err="1" smtClean="0"/>
              <a:t>biectivul</a:t>
            </a:r>
            <a:r>
              <a:rPr lang="en-US" sz="2000" dirty="0" smtClean="0"/>
              <a:t> </a:t>
            </a:r>
            <a:r>
              <a:rPr lang="en-US" sz="2000" dirty="0" err="1" smtClean="0"/>
              <a:t>tematic</a:t>
            </a:r>
            <a:r>
              <a:rPr lang="en-US" sz="2000" dirty="0" smtClean="0"/>
              <a:t> (A1)</a:t>
            </a:r>
          </a:p>
          <a:p>
            <a:pPr lvl="1">
              <a:buFont typeface="Wingdings" pitchFamily="2" charset="2"/>
              <a:buChar char="§"/>
            </a:pPr>
            <a:r>
              <a:rPr lang="en-US" sz="2000" dirty="0" smtClean="0"/>
              <a:t>C</a:t>
            </a:r>
            <a:r>
              <a:rPr lang="ro-RO" sz="2000" dirty="0" smtClean="0"/>
              <a:t>â</a:t>
            </a:r>
            <a:r>
              <a:rPr lang="en-US" sz="2000" dirty="0" err="1" smtClean="0"/>
              <a:t>mpul</a:t>
            </a:r>
            <a:r>
              <a:rPr lang="en-US" sz="2000" dirty="0" smtClean="0"/>
              <a:t> Program result indicator (C.2.1) </a:t>
            </a:r>
            <a:r>
              <a:rPr lang="en-US" sz="2000" dirty="0" smtClean="0">
                <a:sym typeface="Wingdings" pitchFamily="2" charset="2"/>
              </a:rPr>
              <a:t></a:t>
            </a:r>
            <a:r>
              <a:rPr lang="en-US" sz="2000" dirty="0" err="1" smtClean="0"/>
              <a:t>Programme</a:t>
            </a:r>
            <a:r>
              <a:rPr lang="en-US" sz="2000" dirty="0" smtClean="0"/>
              <a:t> priority (A1)</a:t>
            </a:r>
          </a:p>
          <a:p>
            <a:pPr lvl="1">
              <a:buFont typeface="Wingdings" pitchFamily="2" charset="2"/>
              <a:buChar char="§"/>
            </a:pPr>
            <a:r>
              <a:rPr lang="en-US" sz="2000" dirty="0"/>
              <a:t>Project result addressed </a:t>
            </a:r>
            <a:r>
              <a:rPr lang="en-US" sz="2000" dirty="0" smtClean="0"/>
              <a:t>by this </a:t>
            </a:r>
            <a:r>
              <a:rPr lang="en-US" sz="2000" dirty="0"/>
              <a:t>project </a:t>
            </a:r>
            <a:r>
              <a:rPr lang="en-US" sz="2000" dirty="0" smtClean="0"/>
              <a:t>output (Main outputs GA3, GA4) </a:t>
            </a:r>
            <a:r>
              <a:rPr lang="en-US" sz="2000" dirty="0" smtClean="0">
                <a:sym typeface="Wingdings" pitchFamily="2" charset="2"/>
              </a:rPr>
              <a:t>Project results (C.2.1)</a:t>
            </a:r>
            <a:endParaRPr lang="ro-RO" sz="2000" dirty="0" smtClean="0">
              <a:sym typeface="Wingdings" pitchFamily="2" charset="2"/>
            </a:endParaRPr>
          </a:p>
          <a:p>
            <a:pPr marL="457200" lvl="1" indent="0">
              <a:buNone/>
            </a:pPr>
            <a:endParaRPr lang="ro-RO" sz="2000" dirty="0" smtClean="0">
              <a:sym typeface="Wingdings" pitchFamily="2" charset="2"/>
            </a:endParaRPr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C</a:t>
            </a:r>
            <a:r>
              <a:rPr lang="ro-RO" sz="2400" dirty="0" smtClean="0"/>
              <a:t>â</a:t>
            </a:r>
            <a:r>
              <a:rPr lang="en-US" sz="2400" dirty="0" err="1" smtClean="0"/>
              <a:t>mpurile</a:t>
            </a:r>
            <a:r>
              <a:rPr lang="en-US" sz="2400" dirty="0" smtClean="0"/>
              <a:t> care au men</a:t>
            </a:r>
            <a:r>
              <a:rPr lang="ro-RO" sz="2400" dirty="0" smtClean="0"/>
              <a:t>ț</a:t>
            </a:r>
            <a:r>
              <a:rPr lang="en-US" sz="2400" dirty="0" err="1" smtClean="0"/>
              <a:t>iunea</a:t>
            </a:r>
            <a:r>
              <a:rPr lang="en-US" sz="2400" dirty="0" smtClean="0"/>
              <a:t> </a:t>
            </a:r>
            <a:r>
              <a:rPr lang="en-US" sz="2400" i="1" dirty="0" smtClean="0"/>
              <a:t>Automatically filled in </a:t>
            </a:r>
            <a:r>
              <a:rPr lang="en-US" sz="2400" dirty="0" err="1" smtClean="0"/>
              <a:t>vor</a:t>
            </a:r>
            <a:r>
              <a:rPr lang="en-US" sz="2400" dirty="0" smtClean="0"/>
              <a:t> fi </a:t>
            </a:r>
            <a:r>
              <a:rPr lang="en-US" sz="2400" dirty="0" err="1" smtClean="0"/>
              <a:t>completate</a:t>
            </a:r>
            <a:r>
              <a:rPr lang="en-US" sz="2400" dirty="0" smtClean="0"/>
              <a:t> automat, dup</a:t>
            </a:r>
            <a:r>
              <a:rPr lang="ro-RO" sz="2400" dirty="0" smtClean="0"/>
              <a:t>ă</a:t>
            </a:r>
            <a:r>
              <a:rPr lang="en-US" sz="2400" dirty="0" smtClean="0"/>
              <a:t> </a:t>
            </a:r>
            <a:r>
              <a:rPr lang="en-US" sz="2400" dirty="0" err="1" smtClean="0"/>
              <a:t>completarea</a:t>
            </a:r>
            <a:r>
              <a:rPr lang="en-US" sz="2400" dirty="0" smtClean="0"/>
              <a:t> </a:t>
            </a:r>
            <a:r>
              <a:rPr lang="en-US" sz="2400" dirty="0" err="1" smtClean="0"/>
              <a:t>ulterioar</a:t>
            </a:r>
            <a:r>
              <a:rPr lang="ro-RO" sz="2400" dirty="0" smtClean="0"/>
              <a:t>ă</a:t>
            </a:r>
            <a:r>
              <a:rPr lang="en-US" sz="2400" dirty="0" smtClean="0"/>
              <a:t> a c</a:t>
            </a:r>
            <a:r>
              <a:rPr lang="ro-RO" sz="2400" dirty="0" smtClean="0"/>
              <a:t>â</a:t>
            </a:r>
            <a:r>
              <a:rPr lang="en-US" sz="2400" dirty="0" err="1" smtClean="0"/>
              <a:t>mpurilor</a:t>
            </a:r>
            <a:r>
              <a:rPr lang="en-US" sz="2400" dirty="0" smtClean="0"/>
              <a:t> </a:t>
            </a:r>
            <a:r>
              <a:rPr lang="en-US" sz="2400" dirty="0" err="1" smtClean="0"/>
              <a:t>sau</a:t>
            </a:r>
            <a:r>
              <a:rPr lang="en-US" sz="2400" dirty="0" smtClean="0"/>
              <a:t> sec</a:t>
            </a:r>
            <a:r>
              <a:rPr lang="ro-RO" sz="2400" dirty="0" smtClean="0"/>
              <a:t>ț</a:t>
            </a:r>
            <a:r>
              <a:rPr lang="en-US" sz="2400" dirty="0" err="1" smtClean="0"/>
              <a:t>iunilor</a:t>
            </a:r>
            <a:r>
              <a:rPr lang="en-US" sz="2400" dirty="0" smtClean="0"/>
              <a:t> la care </a:t>
            </a:r>
            <a:r>
              <a:rPr lang="en-US" sz="2400" dirty="0" err="1" smtClean="0"/>
              <a:t>fac</a:t>
            </a:r>
            <a:r>
              <a:rPr lang="en-US" sz="2400" dirty="0" smtClean="0"/>
              <a:t> </a:t>
            </a:r>
            <a:r>
              <a:rPr lang="en-US" sz="2400" dirty="0" err="1" smtClean="0"/>
              <a:t>trimitere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/>
              <a:t> Ex.</a:t>
            </a:r>
            <a:endParaRPr lang="en-US" sz="1600" dirty="0"/>
          </a:p>
          <a:p>
            <a:pPr lvl="1">
              <a:buFont typeface="Wingdings" pitchFamily="2" charset="2"/>
              <a:buChar char="§"/>
            </a:pPr>
            <a:r>
              <a:rPr lang="en-US" sz="2000" dirty="0" smtClean="0"/>
              <a:t>C</a:t>
            </a:r>
            <a:r>
              <a:rPr lang="ro-RO" sz="2000" dirty="0" smtClean="0"/>
              <a:t>â</a:t>
            </a:r>
            <a:r>
              <a:rPr lang="en-US" sz="2000" dirty="0" err="1" smtClean="0"/>
              <a:t>mpul</a:t>
            </a:r>
            <a:r>
              <a:rPr lang="en-US" sz="2000" dirty="0" smtClean="0"/>
              <a:t> Budget for Infrastructure (A3) </a:t>
            </a:r>
            <a:r>
              <a:rPr lang="ro-RO" sz="2000" dirty="0" smtClean="0"/>
              <a:t>va fi preluat automat după </a:t>
            </a:r>
            <a:r>
              <a:rPr lang="en-US" sz="2000" dirty="0" err="1" smtClean="0"/>
              <a:t>completarea</a:t>
            </a:r>
            <a:r>
              <a:rPr lang="en-US" sz="2000" dirty="0" smtClean="0"/>
              <a:t> </a:t>
            </a:r>
            <a:r>
              <a:rPr lang="en-US" sz="2000" dirty="0" err="1" smtClean="0"/>
              <a:t>bugetului</a:t>
            </a:r>
            <a:r>
              <a:rPr lang="en-US" sz="2000" dirty="0" smtClean="0"/>
              <a:t> (</a:t>
            </a:r>
            <a:r>
              <a:rPr lang="en-US" sz="2000" dirty="0" err="1" smtClean="0"/>
              <a:t>partea</a:t>
            </a:r>
            <a:r>
              <a:rPr lang="en-US" sz="2000" dirty="0" smtClean="0"/>
              <a:t> D)</a:t>
            </a:r>
          </a:p>
          <a:p>
            <a:pPr lvl="1">
              <a:buFont typeface="Wingdings" pitchFamily="2" charset="2"/>
              <a:buChar char="§"/>
            </a:pPr>
            <a:r>
              <a:rPr lang="en-US" sz="2000" dirty="0" err="1" smtClean="0"/>
              <a:t>Valorile</a:t>
            </a:r>
            <a:r>
              <a:rPr lang="en-US" sz="2000" dirty="0" smtClean="0"/>
              <a:t> din </a:t>
            </a:r>
            <a:r>
              <a:rPr lang="en-US" sz="2000" dirty="0" err="1" smtClean="0"/>
              <a:t>tabelul</a:t>
            </a:r>
            <a:r>
              <a:rPr lang="en-US" sz="2000" dirty="0" smtClean="0"/>
              <a:t> din </a:t>
            </a:r>
            <a:r>
              <a:rPr lang="en-US" sz="2000" dirty="0" err="1" smtClean="0"/>
              <a:t>sectiunea</a:t>
            </a:r>
            <a:r>
              <a:rPr lang="en-US" sz="2000" dirty="0" smtClean="0"/>
              <a:t> A4 </a:t>
            </a:r>
            <a:r>
              <a:rPr lang="en-US" sz="2000" dirty="0" err="1" smtClean="0"/>
              <a:t>sunt</a:t>
            </a:r>
            <a:r>
              <a:rPr lang="en-US" sz="2000" dirty="0" smtClean="0"/>
              <a:t> </a:t>
            </a:r>
            <a:r>
              <a:rPr lang="en-US" sz="2000" dirty="0" err="1" smtClean="0"/>
              <a:t>preluate</a:t>
            </a:r>
            <a:r>
              <a:rPr lang="en-US" sz="2000" dirty="0" smtClean="0"/>
              <a:t> automat din p</a:t>
            </a:r>
            <a:r>
              <a:rPr lang="ro-RO" sz="2000" dirty="0" smtClean="0"/>
              <a:t>ărț</a:t>
            </a:r>
            <a:r>
              <a:rPr lang="en-US" sz="2000" dirty="0" err="1" smtClean="0"/>
              <a:t>ile</a:t>
            </a:r>
            <a:r>
              <a:rPr lang="en-US" sz="2000" dirty="0" smtClean="0"/>
              <a:t> B </a:t>
            </a:r>
            <a:r>
              <a:rPr lang="ro-RO" sz="2000" dirty="0" smtClean="0"/>
              <a:t>ș</a:t>
            </a:r>
            <a:r>
              <a:rPr lang="en-US" sz="2000" dirty="0" err="1" smtClean="0"/>
              <a:t>i</a:t>
            </a:r>
            <a:r>
              <a:rPr lang="en-US" sz="2000" dirty="0" smtClean="0"/>
              <a:t> D</a:t>
            </a:r>
          </a:p>
          <a:p>
            <a:pPr lvl="1">
              <a:buFont typeface="Wingdings" pitchFamily="2" charset="2"/>
              <a:buChar char="§"/>
            </a:pPr>
            <a:r>
              <a:rPr lang="ro-RO" sz="2000" dirty="0" smtClean="0"/>
              <a:t>Graficul GANTT (C</a:t>
            </a:r>
            <a:r>
              <a:rPr lang="en-US" sz="2000" dirty="0" smtClean="0"/>
              <a:t>.</a:t>
            </a:r>
            <a:r>
              <a:rPr lang="ro-RO" sz="2000" dirty="0" smtClean="0"/>
              <a:t>7) </a:t>
            </a:r>
            <a:r>
              <a:rPr lang="ro-RO" sz="2000" dirty="0" smtClean="0">
                <a:sym typeface="Wingdings" pitchFamily="2" charset="2"/>
              </a:rPr>
              <a:t></a:t>
            </a:r>
            <a:r>
              <a:rPr lang="en-US" sz="2000" dirty="0" smtClean="0">
                <a:sym typeface="Wingdings" pitchFamily="2" charset="2"/>
              </a:rPr>
              <a:t> C.4</a:t>
            </a:r>
            <a:endParaRPr lang="en-US" sz="2000" dirty="0"/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Exist</a:t>
            </a:r>
            <a:r>
              <a:rPr lang="ro-RO" sz="2400" dirty="0" smtClean="0"/>
              <a:t>ă</a:t>
            </a:r>
            <a:r>
              <a:rPr lang="en-US" sz="2400" dirty="0" smtClean="0"/>
              <a:t> </a:t>
            </a:r>
            <a:r>
              <a:rPr lang="ro-RO" sz="2400" dirty="0"/>
              <a:t>corelări (ierarhii)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     Ex.</a:t>
            </a:r>
            <a:endParaRPr lang="en-US" sz="1600" dirty="0"/>
          </a:p>
          <a:p>
            <a:pPr lvl="1">
              <a:buFont typeface="Wingdings" pitchFamily="2" charset="2"/>
              <a:buChar char="§"/>
            </a:pPr>
            <a:r>
              <a:rPr lang="ro-RO" sz="2000" dirty="0"/>
              <a:t>Delivery month (Livrabil) </a:t>
            </a:r>
            <a:r>
              <a:rPr lang="ro-RO" sz="2000" dirty="0">
                <a:sym typeface="Wingdings" pitchFamily="2" charset="2"/>
              </a:rPr>
              <a:t></a:t>
            </a:r>
            <a:r>
              <a:rPr lang="en-US" sz="2000" dirty="0">
                <a:sym typeface="Wingdings" pitchFamily="2" charset="2"/>
              </a:rPr>
              <a:t> Activity start month, end month  GA start month, end month  Project duration</a:t>
            </a:r>
            <a:endParaRPr lang="ro-RO" sz="2000" dirty="0">
              <a:sym typeface="Wingdings" pitchFamily="2" charset="2"/>
            </a:endParaRPr>
          </a:p>
          <a:p>
            <a:pPr lvl="2">
              <a:buFont typeface="Wingdings" pitchFamily="2" charset="2"/>
              <a:buChar char="§"/>
            </a:pPr>
            <a:r>
              <a:rPr lang="ro-RO" sz="2000" dirty="0">
                <a:sym typeface="Wingdings" pitchFamily="2" charset="2"/>
              </a:rPr>
              <a:t>Un livrabil poate fi realizat </a:t>
            </a:r>
            <a:r>
              <a:rPr lang="ro-RO" sz="2000" dirty="0" smtClean="0">
                <a:sym typeface="Wingdings" pitchFamily="2" charset="2"/>
              </a:rPr>
              <a:t>în </a:t>
            </a:r>
            <a:r>
              <a:rPr lang="ro-RO" sz="2000" dirty="0">
                <a:sym typeface="Wingdings" pitchFamily="2" charset="2"/>
              </a:rPr>
              <a:t>perioada </a:t>
            </a:r>
            <a:r>
              <a:rPr lang="ro-RO" sz="2000" dirty="0" smtClean="0">
                <a:sym typeface="Wingdings" pitchFamily="2" charset="2"/>
              </a:rPr>
              <a:t>planificată </a:t>
            </a:r>
            <a:r>
              <a:rPr lang="ro-RO" sz="2000" dirty="0">
                <a:sym typeface="Wingdings" pitchFamily="2" charset="2"/>
              </a:rPr>
              <a:t>a unei </a:t>
            </a:r>
            <a:r>
              <a:rPr lang="ro-RO" sz="2000" dirty="0" smtClean="0">
                <a:sym typeface="Wingdings" pitchFamily="2" charset="2"/>
              </a:rPr>
              <a:t>activități</a:t>
            </a:r>
            <a:endParaRPr lang="ro-RO" sz="2000" dirty="0">
              <a:sym typeface="Wingdings" pitchFamily="2" charset="2"/>
            </a:endParaRPr>
          </a:p>
          <a:p>
            <a:pPr lvl="2">
              <a:buFont typeface="Wingdings" pitchFamily="2" charset="2"/>
              <a:buChar char="§"/>
            </a:pPr>
            <a:r>
              <a:rPr lang="ro-RO" sz="2000" dirty="0">
                <a:sym typeface="Wingdings" pitchFamily="2" charset="2"/>
              </a:rPr>
              <a:t>Activitatea </a:t>
            </a:r>
            <a:r>
              <a:rPr lang="en-US" sz="2000" dirty="0">
                <a:sym typeface="Wingdings" pitchFamily="2" charset="2"/>
              </a:rPr>
              <a:t> </a:t>
            </a:r>
            <a:r>
              <a:rPr lang="ro-RO" sz="2000" dirty="0">
                <a:sym typeface="Wingdings" pitchFamily="2" charset="2"/>
              </a:rPr>
              <a:t>în perioada GA aferent</a:t>
            </a:r>
          </a:p>
          <a:p>
            <a:pPr lvl="2">
              <a:buFont typeface="Wingdings" pitchFamily="2" charset="2"/>
              <a:buChar char="§"/>
            </a:pPr>
            <a:r>
              <a:rPr lang="ro-RO" sz="2000" dirty="0">
                <a:sym typeface="Wingdings" pitchFamily="2" charset="2"/>
              </a:rPr>
              <a:t>GA nu poate depăși Durata proiectului</a:t>
            </a:r>
            <a:endParaRPr lang="en-US" sz="2000" dirty="0"/>
          </a:p>
          <a:p>
            <a:pPr>
              <a:buFont typeface="Wingdings" pitchFamily="2" charset="2"/>
              <a:buChar char="§"/>
            </a:pPr>
            <a:endParaRPr lang="en-US" dirty="0" smtClean="0"/>
          </a:p>
          <a:p>
            <a:pPr>
              <a:buFont typeface="Wingdings" pitchFamily="2" charset="2"/>
              <a:buChar char="§"/>
            </a:pPr>
            <a:endParaRPr lang="en-US" sz="2400" dirty="0" smtClean="0"/>
          </a:p>
          <a:p>
            <a:pPr>
              <a:buFont typeface="Wingdings" pitchFamily="2" charset="2"/>
              <a:buChar char="§"/>
            </a:pPr>
            <a:endParaRPr lang="ro-RO" sz="2400" dirty="0"/>
          </a:p>
          <a:p>
            <a:pPr>
              <a:buFont typeface="Wingdings" pitchFamily="2" charset="2"/>
              <a:buChar char="§"/>
            </a:pPr>
            <a:endParaRPr lang="ro-RO" sz="2400" dirty="0"/>
          </a:p>
        </p:txBody>
      </p:sp>
    </p:spTree>
    <p:extLst>
      <p:ext uri="{BB962C8B-B14F-4D97-AF65-F5344CB8AC3E}">
        <p14:creationId xmlns:p14="http://schemas.microsoft.com/office/powerpoint/2010/main" val="2305950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ro-RO" sz="3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Corespondență CF – Grile de evaluare</a:t>
            </a:r>
            <a:endParaRPr lang="en-US" sz="36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305800" cy="43434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ro-RO" sz="1800" dirty="0" smtClean="0"/>
              <a:t>Pentru toate câmpurile formularului există criterii de evaluare în Grilele de evaluare</a:t>
            </a:r>
            <a:endParaRPr lang="ro-RO" sz="1800" dirty="0"/>
          </a:p>
          <a:p>
            <a:pPr>
              <a:buFont typeface="Wingdings" pitchFamily="2" charset="2"/>
              <a:buChar char="§"/>
            </a:pPr>
            <a:r>
              <a:rPr lang="ro-RO" sz="1800" dirty="0" smtClean="0"/>
              <a:t>Unele câmpuri </a:t>
            </a:r>
            <a:r>
              <a:rPr lang="ro-RO" sz="1800" dirty="0" smtClean="0">
                <a:sym typeface="Wingdings" pitchFamily="2" charset="2"/>
              </a:rPr>
              <a:t></a:t>
            </a:r>
            <a:r>
              <a:rPr lang="en-US" sz="1800" dirty="0" smtClean="0">
                <a:sym typeface="Wingdings" pitchFamily="2" charset="2"/>
              </a:rPr>
              <a:t> 1 </a:t>
            </a:r>
            <a:r>
              <a:rPr lang="en-US" sz="1800" dirty="0" err="1" smtClean="0">
                <a:sym typeface="Wingdings" pitchFamily="2" charset="2"/>
              </a:rPr>
              <a:t>criteriu</a:t>
            </a:r>
            <a:r>
              <a:rPr lang="en-US" sz="1800" dirty="0" smtClean="0">
                <a:sym typeface="Wingdings" pitchFamily="2" charset="2"/>
              </a:rPr>
              <a:t> </a:t>
            </a:r>
            <a:r>
              <a:rPr lang="en-US" sz="1800" dirty="0" err="1" smtClean="0">
                <a:sym typeface="Wingdings" pitchFamily="2" charset="2"/>
              </a:rPr>
              <a:t>asociat</a:t>
            </a:r>
            <a:endParaRPr lang="en-US" sz="1800" dirty="0" smtClean="0">
              <a:sym typeface="Wingdings" pitchFamily="2" charset="2"/>
            </a:endParaRPr>
          </a:p>
          <a:p>
            <a:pPr>
              <a:buFont typeface="Wingdings" pitchFamily="2" charset="2"/>
              <a:buChar char="§"/>
            </a:pPr>
            <a:r>
              <a:rPr lang="en-US" sz="1800" dirty="0" err="1" smtClean="0">
                <a:sym typeface="Wingdings" pitchFamily="2" charset="2"/>
              </a:rPr>
              <a:t>Cele</a:t>
            </a:r>
            <a:r>
              <a:rPr lang="en-US" sz="1800" dirty="0" smtClean="0">
                <a:sym typeface="Wingdings" pitchFamily="2" charset="2"/>
              </a:rPr>
              <a:t> </a:t>
            </a:r>
            <a:r>
              <a:rPr lang="en-US" sz="1800" dirty="0" err="1" smtClean="0">
                <a:sym typeface="Wingdings" pitchFamily="2" charset="2"/>
              </a:rPr>
              <a:t>mai</a:t>
            </a:r>
            <a:r>
              <a:rPr lang="en-US" sz="1800" dirty="0" smtClean="0">
                <a:sym typeface="Wingdings" pitchFamily="2" charset="2"/>
              </a:rPr>
              <a:t> </a:t>
            </a:r>
            <a:r>
              <a:rPr lang="en-US" sz="1800" dirty="0" err="1" smtClean="0">
                <a:sym typeface="Wingdings" pitchFamily="2" charset="2"/>
              </a:rPr>
              <a:t>multe</a:t>
            </a:r>
            <a:r>
              <a:rPr lang="en-US" sz="1800" dirty="0" smtClean="0">
                <a:sym typeface="Wingdings" pitchFamily="2" charset="2"/>
              </a:rPr>
              <a:t> c</a:t>
            </a:r>
            <a:r>
              <a:rPr lang="ro-RO" sz="1800" dirty="0" smtClean="0">
                <a:sym typeface="Wingdings" pitchFamily="2" charset="2"/>
              </a:rPr>
              <a:t>âmpuri </a:t>
            </a:r>
            <a:r>
              <a:rPr lang="en-US" sz="1800" dirty="0" smtClean="0">
                <a:sym typeface="Wingdings" pitchFamily="2" charset="2"/>
              </a:rPr>
              <a:t> </a:t>
            </a:r>
            <a:r>
              <a:rPr lang="en-US" sz="1800" dirty="0" err="1" smtClean="0">
                <a:sym typeface="Wingdings" pitchFamily="2" charset="2"/>
              </a:rPr>
              <a:t>mai</a:t>
            </a:r>
            <a:r>
              <a:rPr lang="en-US" sz="1800" dirty="0" smtClean="0">
                <a:sym typeface="Wingdings" pitchFamily="2" charset="2"/>
              </a:rPr>
              <a:t> </a:t>
            </a:r>
            <a:r>
              <a:rPr lang="en-US" sz="1800" dirty="0" err="1" smtClean="0">
                <a:sym typeface="Wingdings" pitchFamily="2" charset="2"/>
              </a:rPr>
              <a:t>multe</a:t>
            </a:r>
            <a:r>
              <a:rPr lang="en-US" sz="1800" dirty="0" smtClean="0">
                <a:sym typeface="Wingdings" pitchFamily="2" charset="2"/>
              </a:rPr>
              <a:t> </a:t>
            </a:r>
            <a:r>
              <a:rPr lang="en-US" sz="1800" dirty="0" err="1" smtClean="0">
                <a:sym typeface="Wingdings" pitchFamily="2" charset="2"/>
              </a:rPr>
              <a:t>criterii</a:t>
            </a:r>
            <a:r>
              <a:rPr lang="en-US" sz="1800" dirty="0" smtClean="0">
                <a:sym typeface="Wingdings" pitchFamily="2" charset="2"/>
              </a:rPr>
              <a:t> </a:t>
            </a:r>
            <a:r>
              <a:rPr lang="en-US" sz="1800" dirty="0" err="1" smtClean="0">
                <a:sym typeface="Wingdings" pitchFamily="2" charset="2"/>
              </a:rPr>
              <a:t>asociate</a:t>
            </a:r>
            <a:endParaRPr lang="en-US" sz="1800" dirty="0" smtClean="0">
              <a:sym typeface="Wingdings" pitchFamily="2" charset="2"/>
            </a:endParaRPr>
          </a:p>
          <a:p>
            <a:pPr>
              <a:buFont typeface="Wingdings" pitchFamily="2" charset="2"/>
              <a:buChar char="§"/>
            </a:pPr>
            <a:r>
              <a:rPr lang="en-US" sz="1800" dirty="0" err="1" smtClean="0">
                <a:sym typeface="Wingdings" pitchFamily="2" charset="2"/>
              </a:rPr>
              <a:t>Unele</a:t>
            </a:r>
            <a:r>
              <a:rPr lang="en-US" sz="1800" dirty="0" smtClean="0">
                <a:sym typeface="Wingdings" pitchFamily="2" charset="2"/>
              </a:rPr>
              <a:t> </a:t>
            </a:r>
            <a:r>
              <a:rPr lang="en-US" sz="1800" dirty="0" err="1" smtClean="0">
                <a:sym typeface="Wingdings" pitchFamily="2" charset="2"/>
              </a:rPr>
              <a:t>criterii</a:t>
            </a:r>
            <a:r>
              <a:rPr lang="en-US" sz="1800" dirty="0" smtClean="0">
                <a:sym typeface="Wingdings" pitchFamily="2" charset="2"/>
              </a:rPr>
              <a:t> de </a:t>
            </a:r>
            <a:r>
              <a:rPr lang="en-US" sz="1800" dirty="0" err="1" smtClean="0">
                <a:sym typeface="Wingdings" pitchFamily="2" charset="2"/>
              </a:rPr>
              <a:t>evaluare</a:t>
            </a:r>
            <a:r>
              <a:rPr lang="en-US" sz="1800" dirty="0" smtClean="0">
                <a:sym typeface="Wingdings" pitchFamily="2" charset="2"/>
              </a:rPr>
              <a:t> </a:t>
            </a:r>
            <a:r>
              <a:rPr lang="en-US" sz="1800" dirty="0" err="1" smtClean="0">
                <a:sym typeface="Wingdings" pitchFamily="2" charset="2"/>
              </a:rPr>
              <a:t>sunt</a:t>
            </a:r>
            <a:r>
              <a:rPr lang="en-US" sz="1800" dirty="0" smtClean="0">
                <a:sym typeface="Wingdings" pitchFamily="2" charset="2"/>
              </a:rPr>
              <a:t> </a:t>
            </a:r>
            <a:r>
              <a:rPr lang="en-US" sz="1800" dirty="0" err="1" smtClean="0">
                <a:sym typeface="Wingdings" pitchFamily="2" charset="2"/>
              </a:rPr>
              <a:t>eliminatorii</a:t>
            </a:r>
            <a:r>
              <a:rPr lang="en-US" sz="1800" dirty="0" smtClean="0">
                <a:sym typeface="Wingdings" pitchFamily="2" charset="2"/>
              </a:rPr>
              <a:t>:</a:t>
            </a:r>
          </a:p>
          <a:p>
            <a:pPr lvl="1">
              <a:buFont typeface="Wingdings" pitchFamily="2" charset="2"/>
              <a:buChar char="§"/>
            </a:pPr>
            <a:r>
              <a:rPr lang="ro-RO" sz="1600" dirty="0" smtClean="0">
                <a:solidFill>
                  <a:srgbClr val="FF0000"/>
                </a:solidFill>
              </a:rPr>
              <a:t>Criteriul 1</a:t>
            </a:r>
            <a:r>
              <a:rPr lang="en-US" sz="1600" dirty="0" smtClean="0">
                <a:solidFill>
                  <a:srgbClr val="FF0000"/>
                </a:solidFill>
              </a:rPr>
              <a:t>.1.b – min 6 </a:t>
            </a:r>
            <a:r>
              <a:rPr lang="en-US" sz="1600" dirty="0" err="1" smtClean="0">
                <a:solidFill>
                  <a:srgbClr val="FF0000"/>
                </a:solidFill>
              </a:rPr>
              <a:t>puncte</a:t>
            </a:r>
            <a:endParaRPr lang="en-US" sz="1600" dirty="0" smtClean="0">
              <a:solidFill>
                <a:srgbClr val="FF0000"/>
              </a:solidFill>
            </a:endParaRPr>
          </a:p>
          <a:p>
            <a:pPr lvl="1">
              <a:buFont typeface="Wingdings" pitchFamily="2" charset="2"/>
              <a:buChar char="§"/>
            </a:pPr>
            <a:r>
              <a:rPr lang="ro-RO" sz="1600" dirty="0">
                <a:solidFill>
                  <a:srgbClr val="FF0000"/>
                </a:solidFill>
              </a:rPr>
              <a:t>Criteriul 1</a:t>
            </a:r>
            <a:r>
              <a:rPr lang="en-US" sz="1600" dirty="0" smtClean="0">
                <a:solidFill>
                  <a:srgbClr val="FF0000"/>
                </a:solidFill>
              </a:rPr>
              <a:t>.2.a </a:t>
            </a:r>
            <a:r>
              <a:rPr lang="en-US" sz="1600" dirty="0">
                <a:solidFill>
                  <a:srgbClr val="FF0000"/>
                </a:solidFill>
              </a:rPr>
              <a:t>– min 6 </a:t>
            </a:r>
            <a:r>
              <a:rPr lang="en-US" sz="1600" dirty="0" err="1">
                <a:solidFill>
                  <a:srgbClr val="FF0000"/>
                </a:solidFill>
              </a:rPr>
              <a:t>puncte</a:t>
            </a:r>
            <a:endParaRPr lang="en-US" sz="1600" dirty="0">
              <a:solidFill>
                <a:srgbClr val="FF0000"/>
              </a:solidFill>
            </a:endParaRPr>
          </a:p>
          <a:p>
            <a:pPr lvl="1">
              <a:buFont typeface="Wingdings" pitchFamily="2" charset="2"/>
              <a:buChar char="§"/>
            </a:pPr>
            <a:r>
              <a:rPr lang="ro-RO" sz="1600" dirty="0">
                <a:solidFill>
                  <a:srgbClr val="FF0000"/>
                </a:solidFill>
              </a:rPr>
              <a:t>Criteriul 1</a:t>
            </a:r>
            <a:r>
              <a:rPr lang="en-US" sz="1600" dirty="0" smtClean="0">
                <a:solidFill>
                  <a:srgbClr val="FF0000"/>
                </a:solidFill>
              </a:rPr>
              <a:t>.2.b </a:t>
            </a:r>
            <a:r>
              <a:rPr lang="en-US" sz="1600" dirty="0">
                <a:solidFill>
                  <a:srgbClr val="FF0000"/>
                </a:solidFill>
              </a:rPr>
              <a:t>– min 6 </a:t>
            </a:r>
            <a:r>
              <a:rPr lang="en-US" sz="1600" dirty="0" err="1">
                <a:solidFill>
                  <a:srgbClr val="FF0000"/>
                </a:solidFill>
              </a:rPr>
              <a:t>puncte</a:t>
            </a:r>
            <a:endParaRPr lang="en-US" sz="1600" dirty="0">
              <a:solidFill>
                <a:srgbClr val="FF0000"/>
              </a:solidFill>
            </a:endParaRPr>
          </a:p>
          <a:p>
            <a:pPr lvl="1">
              <a:buFont typeface="Wingdings" pitchFamily="2" charset="2"/>
              <a:buChar char="§"/>
            </a:pPr>
            <a:r>
              <a:rPr lang="ro-RO" sz="1600" dirty="0">
                <a:solidFill>
                  <a:srgbClr val="FF0000"/>
                </a:solidFill>
              </a:rPr>
              <a:t>Criteriul </a:t>
            </a:r>
            <a:r>
              <a:rPr lang="en-US" sz="1600" dirty="0" smtClean="0">
                <a:solidFill>
                  <a:srgbClr val="FF0000"/>
                </a:solidFill>
              </a:rPr>
              <a:t>2.2.a – </a:t>
            </a:r>
            <a:r>
              <a:rPr lang="en-US" sz="1600" dirty="0">
                <a:solidFill>
                  <a:srgbClr val="FF0000"/>
                </a:solidFill>
              </a:rPr>
              <a:t>min </a:t>
            </a:r>
            <a:r>
              <a:rPr lang="en-US" sz="1600" dirty="0" smtClean="0">
                <a:solidFill>
                  <a:srgbClr val="FF0000"/>
                </a:solidFill>
              </a:rPr>
              <a:t>3 </a:t>
            </a:r>
            <a:r>
              <a:rPr lang="en-US" sz="1600" dirty="0" err="1" smtClean="0">
                <a:solidFill>
                  <a:srgbClr val="FF0000"/>
                </a:solidFill>
              </a:rPr>
              <a:t>puncte</a:t>
            </a:r>
            <a:endParaRPr lang="en-US" sz="1600" dirty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r>
              <a:rPr lang="en-US" sz="1600" dirty="0" smtClean="0"/>
              <a:t>………………………………………………….</a:t>
            </a:r>
            <a:endParaRPr lang="en-US" sz="1600" dirty="0"/>
          </a:p>
          <a:p>
            <a:pPr lvl="1">
              <a:buFont typeface="Wingdings" pitchFamily="2" charset="2"/>
              <a:buChar char="§"/>
            </a:pPr>
            <a:r>
              <a:rPr lang="en-US" sz="1600" dirty="0">
                <a:solidFill>
                  <a:srgbClr val="FF0000"/>
                </a:solidFill>
                <a:sym typeface="Wingdings" pitchFamily="2" charset="2"/>
              </a:rPr>
              <a:t>Cap 1 – min 29 </a:t>
            </a:r>
            <a:r>
              <a:rPr lang="en-US" sz="1600" dirty="0" err="1">
                <a:solidFill>
                  <a:srgbClr val="FF0000"/>
                </a:solidFill>
                <a:sym typeface="Wingdings" pitchFamily="2" charset="2"/>
              </a:rPr>
              <a:t>puncte</a:t>
            </a:r>
            <a:r>
              <a:rPr lang="en-US" sz="1600" dirty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en-US" sz="1600" dirty="0">
                <a:sym typeface="Wingdings" pitchFamily="2" charset="2"/>
              </a:rPr>
              <a:t>(Relevance &amp; Contribution to the </a:t>
            </a:r>
            <a:r>
              <a:rPr lang="en-US" sz="1600" dirty="0" err="1">
                <a:sym typeface="Wingdings" pitchFamily="2" charset="2"/>
              </a:rPr>
              <a:t>Programme</a:t>
            </a:r>
            <a:r>
              <a:rPr lang="en-US" sz="1600" dirty="0">
                <a:sym typeface="Wingdings" pitchFamily="2" charset="2"/>
              </a:rPr>
              <a:t> )</a:t>
            </a:r>
          </a:p>
          <a:p>
            <a:pPr lvl="1">
              <a:buFont typeface="Wingdings" pitchFamily="2" charset="2"/>
              <a:buChar char="§"/>
            </a:pPr>
            <a:r>
              <a:rPr lang="en-US" sz="1600" dirty="0">
                <a:solidFill>
                  <a:srgbClr val="FF0000"/>
                </a:solidFill>
              </a:rPr>
              <a:t>Sec</a:t>
            </a:r>
            <a:r>
              <a:rPr lang="ro-RO" sz="1600" dirty="0">
                <a:solidFill>
                  <a:srgbClr val="FF0000"/>
                </a:solidFill>
              </a:rPr>
              <a:t>țiunea 1.1 – min 15 puncte</a:t>
            </a:r>
            <a:r>
              <a:rPr lang="ro-RO" sz="1600" dirty="0"/>
              <a:t> (Relevance</a:t>
            </a:r>
            <a:r>
              <a:rPr lang="ro-RO" sz="1600" dirty="0" smtClean="0"/>
              <a:t>)</a:t>
            </a:r>
            <a:endParaRPr lang="en-US" sz="1600" dirty="0" smtClean="0"/>
          </a:p>
          <a:p>
            <a:pPr>
              <a:buFont typeface="Wingdings" pitchFamily="2" charset="2"/>
              <a:buChar char="§"/>
            </a:pPr>
            <a:r>
              <a:rPr lang="en-US" sz="2000" dirty="0" err="1" smtClean="0"/>
              <a:t>Unele</a:t>
            </a:r>
            <a:r>
              <a:rPr lang="en-US" sz="2000" dirty="0" smtClean="0"/>
              <a:t> </a:t>
            </a:r>
            <a:r>
              <a:rPr lang="en-US" sz="2000" dirty="0" err="1" smtClean="0"/>
              <a:t>criterii</a:t>
            </a:r>
            <a:r>
              <a:rPr lang="en-US" sz="2000" dirty="0" smtClean="0"/>
              <a:t> au </a:t>
            </a:r>
            <a:r>
              <a:rPr lang="en-US" sz="2000" dirty="0" err="1" smtClean="0"/>
              <a:t>punctaje</a:t>
            </a:r>
            <a:r>
              <a:rPr lang="en-US" sz="2000" dirty="0" smtClean="0"/>
              <a:t> </a:t>
            </a:r>
            <a:r>
              <a:rPr lang="en-US" sz="2000" dirty="0" err="1" smtClean="0"/>
              <a:t>ponderate</a:t>
            </a:r>
            <a:r>
              <a:rPr lang="en-US" sz="2000" dirty="0" smtClean="0"/>
              <a:t> (x2)</a:t>
            </a:r>
          </a:p>
          <a:p>
            <a:pPr>
              <a:buFont typeface="Wingdings" pitchFamily="2" charset="2"/>
              <a:buChar char="§"/>
            </a:pPr>
            <a:r>
              <a:rPr lang="en-US" sz="2000" dirty="0" err="1" smtClean="0"/>
              <a:t>Grila</a:t>
            </a:r>
            <a:r>
              <a:rPr lang="en-US" sz="2000" dirty="0" smtClean="0"/>
              <a:t> </a:t>
            </a:r>
            <a:r>
              <a:rPr lang="ro-RO" sz="2000" dirty="0" smtClean="0"/>
              <a:t>tehnică &amp; financiară J3</a:t>
            </a:r>
            <a:r>
              <a:rPr lang="en-US" sz="2000" dirty="0" smtClean="0"/>
              <a:t> (HARD</a:t>
            </a:r>
            <a:r>
              <a:rPr lang="ro-RO" sz="2000" dirty="0" smtClean="0"/>
              <a:t>)</a:t>
            </a:r>
            <a:r>
              <a:rPr lang="en-US" sz="2000" dirty="0" smtClean="0"/>
              <a:t> are &gt; </a:t>
            </a:r>
            <a:r>
              <a:rPr lang="en-US" sz="2000" dirty="0" err="1" smtClean="0"/>
              <a:t>criterii</a:t>
            </a:r>
            <a:r>
              <a:rPr lang="en-US" sz="2000" dirty="0" smtClean="0"/>
              <a:t> J2 (SOFT)</a:t>
            </a:r>
            <a:endParaRPr lang="en-US" sz="2000" dirty="0"/>
          </a:p>
          <a:p>
            <a:pPr lvl="1">
              <a:buFont typeface="Wingdings" pitchFamily="2" charset="2"/>
              <a:buChar char="§"/>
            </a:pPr>
            <a:endParaRPr lang="en-US" sz="1600" dirty="0" smtClean="0"/>
          </a:p>
          <a:p>
            <a:pPr lvl="1">
              <a:buFont typeface="Wingdings" pitchFamily="2" charset="2"/>
              <a:buChar char="§"/>
            </a:pPr>
            <a:endParaRPr lang="en-US" sz="1600" dirty="0"/>
          </a:p>
          <a:p>
            <a:pPr lvl="1">
              <a:buFont typeface="Wingdings" pitchFamily="2" charset="2"/>
              <a:buChar char="§"/>
            </a:pPr>
            <a:endParaRPr lang="ro-RO" sz="1600" dirty="0"/>
          </a:p>
          <a:p>
            <a:pPr marL="457200" lvl="1" indent="0">
              <a:buNone/>
            </a:pPr>
            <a:endParaRPr lang="en-US" sz="1600" dirty="0"/>
          </a:p>
          <a:p>
            <a:pPr>
              <a:buFont typeface="Wingdings" pitchFamily="2" charset="2"/>
              <a:buChar char="§"/>
            </a:pPr>
            <a:endParaRPr lang="en-US" dirty="0" smtClean="0"/>
          </a:p>
          <a:p>
            <a:pPr>
              <a:buFont typeface="Wingdings" pitchFamily="2" charset="2"/>
              <a:buChar char="§"/>
            </a:pPr>
            <a:endParaRPr lang="en-US" sz="2400" dirty="0" smtClean="0"/>
          </a:p>
          <a:p>
            <a:pPr>
              <a:buFont typeface="Wingdings" pitchFamily="2" charset="2"/>
              <a:buChar char="§"/>
            </a:pPr>
            <a:endParaRPr lang="ro-RO" sz="2400" dirty="0"/>
          </a:p>
          <a:p>
            <a:pPr>
              <a:buFont typeface="Wingdings" pitchFamily="2" charset="2"/>
              <a:buChar char="§"/>
            </a:pPr>
            <a:endParaRPr lang="ro-RO" sz="2400" dirty="0"/>
          </a:p>
        </p:txBody>
      </p:sp>
    </p:spTree>
    <p:extLst>
      <p:ext uri="{BB962C8B-B14F-4D97-AF65-F5344CB8AC3E}">
        <p14:creationId xmlns:p14="http://schemas.microsoft.com/office/powerpoint/2010/main" val="327234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r>
              <a:rPr lang="ro-RO" sz="3200" dirty="0">
                <a:solidFill>
                  <a:srgbClr val="C00000"/>
                </a:solidFill>
              </a:rPr>
              <a:t>Mulţumim pentru atenţie!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/>
          <a:lstStyle/>
          <a:p>
            <a:pPr marL="0" lvl="0" indent="0" algn="ctr">
              <a:buNone/>
            </a:pPr>
            <a:endParaRPr lang="ro-RO" sz="2400" dirty="0" smtClean="0">
              <a:solidFill>
                <a:prstClr val="black"/>
              </a:solidFill>
            </a:endParaRPr>
          </a:p>
          <a:p>
            <a:pPr marL="0" lvl="0" indent="0" algn="ctr">
              <a:buNone/>
            </a:pPr>
            <a:r>
              <a:rPr lang="ro-RO" sz="2400" dirty="0" smtClean="0">
                <a:solidFill>
                  <a:prstClr val="black"/>
                </a:solidFill>
              </a:rPr>
              <a:t>Vă </a:t>
            </a:r>
            <a:r>
              <a:rPr lang="ro-RO" sz="2400" dirty="0">
                <a:solidFill>
                  <a:prstClr val="black"/>
                </a:solidFill>
              </a:rPr>
              <a:t>rugăm să verificaţi periodic noutăţile postate pe site-ul Programului</a:t>
            </a:r>
          </a:p>
          <a:p>
            <a:pPr marL="0" lvl="0" indent="0" algn="ctr">
              <a:buNone/>
            </a:pPr>
            <a:r>
              <a:rPr lang="ro-RO" sz="2800" dirty="0">
                <a:solidFill>
                  <a:prstClr val="black"/>
                </a:solidFill>
                <a:hlinkClick r:id="rId2"/>
              </a:rPr>
              <a:t>http://www.ro-md.ro-ua-md.net/en/</a:t>
            </a:r>
            <a:endParaRPr lang="ro-RO" sz="2800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endParaRPr lang="ro-RO" sz="2800" dirty="0">
              <a:solidFill>
                <a:prstClr val="black"/>
              </a:solidFill>
            </a:endParaRPr>
          </a:p>
          <a:p>
            <a:pPr marL="0" lvl="0" indent="0" algn="ctr">
              <a:buNone/>
            </a:pPr>
            <a:r>
              <a:rPr lang="ro-RO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Secretariatul Tehnic Comun</a:t>
            </a:r>
          </a:p>
          <a:p>
            <a:pPr marL="0" lvl="0" indent="0" algn="ctr">
              <a:buNone/>
            </a:pPr>
            <a:r>
              <a:rPr lang="ro-RO" sz="2400" dirty="0">
                <a:solidFill>
                  <a:prstClr val="black"/>
                </a:solidFill>
              </a:rPr>
              <a:t>Biroul Regional de Cooperare Transfrontalieră Iaşi pentru graniţa România-Republica Moldova</a:t>
            </a:r>
          </a:p>
          <a:p>
            <a:pPr marL="0" lvl="0" indent="0" algn="ctr">
              <a:buNone/>
            </a:pPr>
            <a:r>
              <a:rPr lang="ro-RO" sz="2000" b="1" dirty="0">
                <a:solidFill>
                  <a:prstClr val="black"/>
                </a:solidFill>
              </a:rPr>
              <a:t>Strada Dimitrie Ralet 2A, 700108 Iaşi, România</a:t>
            </a:r>
          </a:p>
          <a:p>
            <a:pPr marL="0" lvl="0" indent="0" algn="ctr">
              <a:buNone/>
            </a:pPr>
            <a:r>
              <a:rPr lang="en-US" sz="2800" dirty="0">
                <a:solidFill>
                  <a:prstClr val="black"/>
                </a:solidFill>
                <a:hlinkClick r:id="rId3"/>
              </a:rPr>
              <a:t>helpdesk@brctiasi.ro</a:t>
            </a:r>
            <a:r>
              <a:rPr lang="ro-RO" sz="2800" dirty="0">
                <a:solidFill>
                  <a:prstClr val="black"/>
                </a:solidFill>
              </a:rPr>
              <a:t> </a:t>
            </a:r>
            <a:endParaRPr lang="en-US" sz="2800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10104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2375</TotalTime>
  <Words>615</Words>
  <Application>Microsoft Office PowerPoint</Application>
  <PresentationFormat>On-screen Show (4:3)</PresentationFormat>
  <Paragraphs>82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Trebuchet MS</vt:lpstr>
      <vt:lpstr>Wingdings</vt:lpstr>
      <vt:lpstr>Office Theme</vt:lpstr>
      <vt:lpstr>Joint Operational Programme Romania–Republic of Moldova 2014 – 2020</vt:lpstr>
      <vt:lpstr>Cerințe obligatorii cerere finanțare</vt:lpstr>
      <vt:lpstr>Restricții</vt:lpstr>
      <vt:lpstr>Dependențe și corelări</vt:lpstr>
      <vt:lpstr>Corespondență CF – Grile de evaluare</vt:lpstr>
      <vt:lpstr>Mulţumim pentru atenţie!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Georgiana Pufleanu</dc:creator>
  <cp:lastModifiedBy>Ovidiu Ambros</cp:lastModifiedBy>
  <cp:revision>62</cp:revision>
  <dcterms:created xsi:type="dcterms:W3CDTF">2017-03-07T08:08:40Z</dcterms:created>
  <dcterms:modified xsi:type="dcterms:W3CDTF">2018-03-17T10:23:34Z</dcterms:modified>
</cp:coreProperties>
</file>