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30"/>
  </p:notesMasterIdLst>
  <p:sldIdLst>
    <p:sldId id="256" r:id="rId3"/>
    <p:sldId id="260" r:id="rId4"/>
    <p:sldId id="272" r:id="rId5"/>
    <p:sldId id="273" r:id="rId6"/>
    <p:sldId id="274" r:id="rId7"/>
    <p:sldId id="275" r:id="rId8"/>
    <p:sldId id="277" r:id="rId9"/>
    <p:sldId id="278" r:id="rId10"/>
    <p:sldId id="279" r:id="rId11"/>
    <p:sldId id="281" r:id="rId12"/>
    <p:sldId id="280" r:id="rId13"/>
    <p:sldId id="282" r:id="rId14"/>
    <p:sldId id="283" r:id="rId15"/>
    <p:sldId id="284" r:id="rId16"/>
    <p:sldId id="285" r:id="rId17"/>
    <p:sldId id="286" r:id="rId18"/>
    <p:sldId id="287" r:id="rId19"/>
    <p:sldId id="288" r:id="rId20"/>
    <p:sldId id="290" r:id="rId21"/>
    <p:sldId id="289" r:id="rId22"/>
    <p:sldId id="291" r:id="rId23"/>
    <p:sldId id="293" r:id="rId24"/>
    <p:sldId id="294" r:id="rId25"/>
    <p:sldId id="295" r:id="rId26"/>
    <p:sldId id="296" r:id="rId27"/>
    <p:sldId id="297" r:id="rId28"/>
    <p:sldId id="268" r:id="rId29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275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B10F3-452C-424C-AB38-252B1A677F63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21188"/>
            <a:ext cx="5619750" cy="4189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275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C2B5C5-9890-45CE-9842-38F2157CE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1802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743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645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017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31181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59080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73895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82406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50667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50915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80157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6401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9412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19972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01819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334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746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431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166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957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440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814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796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19D77-4D61-45A6-9996-B1ABFA68F2DA}" type="datetimeFigureOut">
              <a:rPr lang="en-US" smtClean="0"/>
              <a:t>3/17/2018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475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19D77-4D61-45A6-9996-B1ABFA68F2D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B0087-551B-4088-BC8E-65E4313A4B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6259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mailto:helpdesk@brctiasi.ro" TargetMode="External"/><Relationship Id="rId2" Type="http://schemas.openxmlformats.org/officeDocument/2006/relationships/hyperlink" Target="http://www.ro-md.ro-ua-md.net/en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6120" y="1219200"/>
            <a:ext cx="7772400" cy="1371600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itchFamily="34" charset="0"/>
              </a:rPr>
              <a:t>Joint Operational </a:t>
            </a:r>
            <a:r>
              <a:rPr lang="en-US" sz="2800" b="1" dirty="0" err="1">
                <a:latin typeface="Arial" panose="020B0604020202020204" pitchFamily="34" charset="0"/>
                <a:cs typeface="Arial" pitchFamily="34" charset="0"/>
              </a:rPr>
              <a:t>Programme</a:t>
            </a:r>
            <a:r>
              <a:rPr lang="en-US" sz="2800" b="1" dirty="0">
                <a:latin typeface="Arial" panose="020B0604020202020204" pitchFamily="34" charset="0"/>
                <a:cs typeface="Arial" pitchFamily="34" charset="0"/>
              </a:rPr>
              <a:t> </a:t>
            </a:r>
            <a:r>
              <a:rPr lang="en-US" sz="2800" b="1" dirty="0" smtClean="0">
                <a:latin typeface="Arial" panose="020B0604020202020204" pitchFamily="34" charset="0"/>
                <a:cs typeface="Arial" pitchFamily="34" charset="0"/>
              </a:rPr>
              <a:t>Romania–Republic of Moldova 2014 </a:t>
            </a:r>
            <a:r>
              <a:rPr lang="en-US" sz="2800" b="1" dirty="0">
                <a:latin typeface="Arial" panose="020B0604020202020204" pitchFamily="34" charset="0"/>
                <a:cs typeface="Arial" pitchFamily="34" charset="0"/>
              </a:rPr>
              <a:t>– 2020</a:t>
            </a:r>
            <a:endParaRPr lang="en-US" sz="28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18160" y="30099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o-RO" sz="3200" dirty="0" smtClean="0">
                <a:solidFill>
                  <a:srgbClr val="C00000"/>
                </a:solidFill>
                <a:latin typeface="Trebuchet MS" panose="020B0603020202020204" pitchFamily="34" charset="0"/>
              </a:rPr>
              <a:t>Partea D. Buget și anexe buget</a:t>
            </a:r>
            <a:endParaRPr lang="en-US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94729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ro-RO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en-US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o-RO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Echipamente și dotări</a:t>
            </a:r>
            <a:endParaRPr lang="en-US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610600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o-RO" sz="1800" b="1" dirty="0" smtClean="0"/>
              <a:t>Costuri eligibile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Vehicule (4.1)</a:t>
            </a:r>
            <a:endParaRPr lang="ro-RO" sz="1800" dirty="0"/>
          </a:p>
          <a:p>
            <a:pPr lvl="1">
              <a:buFont typeface="Wingdings" pitchFamily="2" charset="2"/>
              <a:buChar char="§"/>
            </a:pPr>
            <a:r>
              <a:rPr lang="ro-RO" sz="1600" dirty="0" smtClean="0">
                <a:solidFill>
                  <a:srgbClr val="FF0000"/>
                </a:solidFill>
              </a:rPr>
              <a:t>Atenție</a:t>
            </a:r>
            <a:r>
              <a:rPr lang="ro-RO" sz="1600" dirty="0">
                <a:solidFill>
                  <a:srgbClr val="FF0000"/>
                </a:solidFill>
              </a:rPr>
              <a:t>: </a:t>
            </a:r>
            <a:r>
              <a:rPr lang="ro-RO" sz="1600" dirty="0" smtClean="0">
                <a:solidFill>
                  <a:srgbClr val="FF0000"/>
                </a:solidFill>
              </a:rPr>
              <a:t>Maxim 18.000 EUR pentru autoturismele folosite pentru managementul proiectului</a:t>
            </a:r>
            <a:endParaRPr lang="ro-RO" sz="1500" dirty="0" smtClean="0"/>
          </a:p>
          <a:p>
            <a:pPr>
              <a:buFont typeface="Wingdings" pitchFamily="2" charset="2"/>
              <a:buChar char="§"/>
            </a:pPr>
            <a:r>
              <a:rPr lang="ro-RO" sz="1800" dirty="0"/>
              <a:t>Costuri cu </a:t>
            </a:r>
            <a:r>
              <a:rPr lang="ro-RO" sz="1800" dirty="0" smtClean="0"/>
              <a:t>echipamentele și dotările de birou (4.2.1)</a:t>
            </a:r>
          </a:p>
          <a:p>
            <a:pPr lvl="1">
              <a:buFont typeface="Wingdings" pitchFamily="2" charset="2"/>
              <a:buChar char="§"/>
            </a:pPr>
            <a:r>
              <a:rPr lang="ro-RO" sz="1400" dirty="0" smtClean="0">
                <a:solidFill>
                  <a:srgbClr val="C00000"/>
                </a:solidFill>
              </a:rPr>
              <a:t>Recomandabil  </a:t>
            </a:r>
            <a:r>
              <a:rPr lang="en-US" sz="1400" dirty="0" smtClean="0">
                <a:solidFill>
                  <a:srgbClr val="C00000"/>
                </a:solidFill>
              </a:rPr>
              <a:t>&lt;= 10% din </a:t>
            </a:r>
            <a:r>
              <a:rPr lang="en-US" sz="1400" dirty="0" err="1" smtClean="0">
                <a:solidFill>
                  <a:srgbClr val="C00000"/>
                </a:solidFill>
              </a:rPr>
              <a:t>capitolul</a:t>
            </a:r>
            <a:r>
              <a:rPr lang="en-US" sz="1400" dirty="0" smtClean="0">
                <a:solidFill>
                  <a:srgbClr val="C00000"/>
                </a:solidFill>
              </a:rPr>
              <a:t> 1. </a:t>
            </a:r>
            <a:r>
              <a:rPr lang="en-US" sz="1400" dirty="0" err="1" smtClean="0">
                <a:solidFill>
                  <a:srgbClr val="C00000"/>
                </a:solidFill>
              </a:rPr>
              <a:t>Resurse</a:t>
            </a:r>
            <a:r>
              <a:rPr lang="en-US" sz="1400" dirty="0" smtClean="0">
                <a:solidFill>
                  <a:srgbClr val="C00000"/>
                </a:solidFill>
              </a:rPr>
              <a:t> </a:t>
            </a:r>
            <a:r>
              <a:rPr lang="en-US" sz="1400" dirty="0" err="1" smtClean="0">
                <a:solidFill>
                  <a:srgbClr val="C00000"/>
                </a:solidFill>
              </a:rPr>
              <a:t>umane</a:t>
            </a:r>
            <a:endParaRPr lang="ro-RO" sz="1400" dirty="0">
              <a:solidFill>
                <a:srgbClr val="C00000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ro-RO" sz="1800" dirty="0"/>
              <a:t>Costuri cu </a:t>
            </a:r>
            <a:r>
              <a:rPr lang="en-US" sz="1800" dirty="0" err="1" smtClean="0"/>
              <a:t>echipamentele</a:t>
            </a:r>
            <a:r>
              <a:rPr lang="en-US" sz="1800" dirty="0" smtClean="0"/>
              <a:t> </a:t>
            </a:r>
            <a:r>
              <a:rPr lang="en-US" sz="1800" dirty="0" err="1" smtClean="0"/>
              <a:t>specializate</a:t>
            </a:r>
            <a:r>
              <a:rPr lang="ro-RO" sz="1800" dirty="0" smtClean="0"/>
              <a:t>, inclusiv vehicule specializate (</a:t>
            </a:r>
            <a:r>
              <a:rPr lang="en-US" sz="1800" dirty="0" smtClean="0"/>
              <a:t>4.2.2</a:t>
            </a:r>
            <a:r>
              <a:rPr lang="ro-RO" sz="1800" dirty="0" smtClean="0"/>
              <a:t>)</a:t>
            </a:r>
            <a:endParaRPr lang="ro-RO" sz="1800" dirty="0"/>
          </a:p>
          <a:p>
            <a:pPr>
              <a:buFont typeface="Wingdings" pitchFamily="2" charset="2"/>
              <a:buChar char="§"/>
            </a:pPr>
            <a:r>
              <a:rPr lang="en-US" sz="1800" dirty="0" err="1" smtClean="0"/>
              <a:t>Costuri</a:t>
            </a:r>
            <a:r>
              <a:rPr lang="en-US" sz="1800" dirty="0" smtClean="0"/>
              <a:t> cu </a:t>
            </a:r>
            <a:r>
              <a:rPr lang="en-US" sz="1800" dirty="0" err="1" smtClean="0"/>
              <a:t>consumabilele</a:t>
            </a:r>
            <a:r>
              <a:rPr lang="en-US" sz="1800" dirty="0" smtClean="0"/>
              <a:t> (</a:t>
            </a:r>
            <a:r>
              <a:rPr lang="en-US" sz="1800" dirty="0" err="1" smtClean="0"/>
              <a:t>reactivii</a:t>
            </a:r>
            <a:r>
              <a:rPr lang="en-US" sz="1800" dirty="0" smtClean="0"/>
              <a:t>) </a:t>
            </a:r>
            <a:r>
              <a:rPr lang="en-US" sz="1800" dirty="0" err="1" smtClean="0"/>
              <a:t>pentru</a:t>
            </a:r>
            <a:r>
              <a:rPr lang="en-US" sz="1800" dirty="0" smtClean="0"/>
              <a:t> </a:t>
            </a:r>
            <a:r>
              <a:rPr lang="en-US" sz="1800" dirty="0" err="1" smtClean="0"/>
              <a:t>echipamentele</a:t>
            </a:r>
            <a:r>
              <a:rPr lang="en-US" sz="1800" dirty="0" smtClean="0"/>
              <a:t> </a:t>
            </a:r>
            <a:r>
              <a:rPr lang="en-US" sz="1800" dirty="0" err="1" smtClean="0"/>
              <a:t>specializate</a:t>
            </a:r>
            <a:r>
              <a:rPr lang="en-US" sz="1800" dirty="0" smtClean="0"/>
              <a:t> (4.3)</a:t>
            </a:r>
            <a:endParaRPr lang="ro-RO" sz="1800" dirty="0"/>
          </a:p>
          <a:p>
            <a:pPr marL="0" indent="0">
              <a:buNone/>
            </a:pPr>
            <a:r>
              <a:rPr lang="ro-RO" sz="1900" b="1" dirty="0" smtClean="0"/>
              <a:t>Recomandări completare:</a:t>
            </a:r>
            <a:endParaRPr lang="en-US" sz="1600" b="1" dirty="0"/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Unități:</a:t>
            </a:r>
            <a:r>
              <a:rPr lang="ro-RO" sz="1800" i="1" dirty="0" smtClean="0"/>
              <a:t> per</a:t>
            </a:r>
            <a:r>
              <a:rPr lang="en-US" sz="1800" i="1" dirty="0" smtClean="0"/>
              <a:t> item, per</a:t>
            </a:r>
            <a:r>
              <a:rPr lang="ro-RO" sz="1800" i="1" dirty="0" smtClean="0"/>
              <a:t> contract, per project</a:t>
            </a:r>
          </a:p>
          <a:p>
            <a:pPr>
              <a:buFont typeface="Wingdings" pitchFamily="2" charset="2"/>
              <a:buChar char="§"/>
            </a:pPr>
            <a:r>
              <a:rPr lang="en-US" sz="1800" dirty="0" smtClean="0"/>
              <a:t>Pot fi </a:t>
            </a:r>
            <a:r>
              <a:rPr lang="en-US" sz="1800" dirty="0" err="1" smtClean="0"/>
              <a:t>achizi</a:t>
            </a:r>
            <a:r>
              <a:rPr lang="ro-RO" sz="1800" dirty="0" smtClean="0"/>
              <a:t>ționate doar vehicule noi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Nu se accepta leasing-ul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Costurile, tipul de echipamante, numărul de unități trebuie justificate în </a:t>
            </a:r>
            <a:r>
              <a:rPr lang="ro-RO" sz="1800" i="1" dirty="0" smtClean="0"/>
              <a:t>Justificarea costurilor</a:t>
            </a:r>
            <a:endParaRPr lang="ro-RO" sz="1800" dirty="0"/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Costurile trebuie estimate pe baza prospectării pieței</a:t>
            </a:r>
            <a:endParaRPr lang="en-US" dirty="0" smtClean="0"/>
          </a:p>
          <a:p>
            <a:pPr>
              <a:buFont typeface="Wingdings" pitchFamily="2" charset="2"/>
              <a:buChar char="§"/>
            </a:pPr>
            <a:endParaRPr lang="en-US" sz="2400" dirty="0" smtClean="0"/>
          </a:p>
          <a:p>
            <a:pPr>
              <a:buFont typeface="Wingdings" pitchFamily="2" charset="2"/>
              <a:buChar char="§"/>
            </a:pPr>
            <a:endParaRPr lang="ro-RO" sz="2400" dirty="0"/>
          </a:p>
          <a:p>
            <a:pPr>
              <a:buFont typeface="Wingdings" pitchFamily="2" charset="2"/>
              <a:buChar char="§"/>
            </a:pPr>
            <a:endParaRPr lang="ro-RO" sz="2400" dirty="0"/>
          </a:p>
        </p:txBody>
      </p:sp>
    </p:spTree>
    <p:extLst>
      <p:ext uri="{BB962C8B-B14F-4D97-AF65-F5344CB8AC3E}">
        <p14:creationId xmlns:p14="http://schemas.microsoft.com/office/powerpoint/2010/main" val="1531587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ro-RO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Servicii - 1</a:t>
            </a:r>
            <a:endParaRPr lang="en-US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610600" cy="4800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o-RO" sz="1800" b="1" dirty="0" smtClean="0"/>
              <a:t>Costuri eligibile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Publicații tipărite (5.1)</a:t>
            </a:r>
            <a:endParaRPr lang="ro-RO" sz="1800" dirty="0"/>
          </a:p>
          <a:p>
            <a:pPr lvl="1">
              <a:buFont typeface="Wingdings" pitchFamily="2" charset="2"/>
              <a:buChar char="§"/>
            </a:pPr>
            <a:r>
              <a:rPr lang="ro-RO" sz="1600" dirty="0" smtClean="0"/>
              <a:t>Publicarea studiilor, cataloagelor, altor materiale create în cadrul proiectului</a:t>
            </a:r>
          </a:p>
          <a:p>
            <a:pPr lvl="1">
              <a:buFont typeface="Wingdings" pitchFamily="2" charset="2"/>
              <a:buChar char="§"/>
            </a:pPr>
            <a:r>
              <a:rPr lang="ro-RO" sz="1600" dirty="0">
                <a:solidFill>
                  <a:srgbClr val="FF0000"/>
                </a:solidFill>
              </a:rPr>
              <a:t>Atenție: </a:t>
            </a:r>
            <a:r>
              <a:rPr lang="ro-RO" sz="1600" dirty="0" smtClean="0">
                <a:solidFill>
                  <a:srgbClr val="FF0000"/>
                </a:solidFill>
              </a:rPr>
              <a:t>Materialele de comunicare și vizibilitate vor fi prevăzute la capitolul 7</a:t>
            </a:r>
            <a:endParaRPr lang="ro-RO" sz="1600" dirty="0" smtClean="0"/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Verificarea cheltuielilor / Auditul (5.2)</a:t>
            </a:r>
          </a:p>
          <a:p>
            <a:pPr lvl="1">
              <a:buFont typeface="Wingdings" pitchFamily="2" charset="2"/>
              <a:buChar char="§"/>
            </a:pPr>
            <a:r>
              <a:rPr lang="ro-RO" sz="1600" dirty="0">
                <a:solidFill>
                  <a:srgbClr val="FF0000"/>
                </a:solidFill>
              </a:rPr>
              <a:t>Doar pentru partenerii din Republica Moldova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Traduceri, interpretări (5.3)</a:t>
            </a:r>
            <a:endParaRPr lang="ro-RO" sz="1800" dirty="0"/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Evenimente (5.4)</a:t>
            </a:r>
          </a:p>
          <a:p>
            <a:pPr lvl="1">
              <a:buFont typeface="Wingdings" pitchFamily="2" charset="2"/>
              <a:buChar char="§"/>
            </a:pPr>
            <a:r>
              <a:rPr lang="ro-RO" sz="1600" dirty="0"/>
              <a:t>Ex. Seminarii, </a:t>
            </a:r>
            <a:r>
              <a:rPr lang="ro-RO" sz="1600" dirty="0" smtClean="0"/>
              <a:t>instruiri, simpozioane, conferințe</a:t>
            </a:r>
          </a:p>
          <a:p>
            <a:pPr lvl="1">
              <a:buFont typeface="Wingdings" pitchFamily="2" charset="2"/>
              <a:buChar char="§"/>
            </a:pPr>
            <a:r>
              <a:rPr lang="ro-RO" sz="1600" dirty="0" smtClean="0">
                <a:solidFill>
                  <a:srgbClr val="FF0000"/>
                </a:solidFill>
              </a:rPr>
              <a:t>Atenție: conferințele de lansare, inchidere și alte evenimente de promovare a Programului și proiectului vor fi bugetate la capitolul 7</a:t>
            </a:r>
          </a:p>
          <a:p>
            <a:pPr>
              <a:buFont typeface="Wingdings" pitchFamily="2" charset="2"/>
              <a:buChar char="§"/>
            </a:pPr>
            <a:r>
              <a:rPr lang="ro-RO" sz="2000" dirty="0" smtClean="0"/>
              <a:t>Expertiză externă (5.5)</a:t>
            </a:r>
          </a:p>
          <a:p>
            <a:pPr marL="342900" lvl="1" indent="-342900">
              <a:buFont typeface="Wingdings" pitchFamily="2" charset="2"/>
              <a:buChar char="§"/>
            </a:pPr>
            <a:r>
              <a:rPr lang="ro-RO" sz="1600" dirty="0">
                <a:solidFill>
                  <a:srgbClr val="FF0000"/>
                </a:solidFill>
              </a:rPr>
              <a:t>Atenție: </a:t>
            </a:r>
            <a:r>
              <a:rPr lang="ro-RO" sz="1600" dirty="0" smtClean="0">
                <a:solidFill>
                  <a:srgbClr val="FF0000"/>
                </a:solidFill>
              </a:rPr>
              <a:t>Pozițiile cheie </a:t>
            </a:r>
            <a:r>
              <a:rPr lang="ro-RO" sz="1600" i="1" dirty="0" smtClean="0">
                <a:solidFill>
                  <a:srgbClr val="FF0000"/>
                </a:solidFill>
              </a:rPr>
              <a:t>Project manager </a:t>
            </a:r>
            <a:r>
              <a:rPr lang="ro-RO" sz="1600" dirty="0" smtClean="0">
                <a:solidFill>
                  <a:srgbClr val="FF0000"/>
                </a:solidFill>
              </a:rPr>
              <a:t>și </a:t>
            </a:r>
            <a:r>
              <a:rPr lang="ro-RO" sz="1600" i="1" dirty="0" smtClean="0">
                <a:solidFill>
                  <a:srgbClr val="FF0000"/>
                </a:solidFill>
              </a:rPr>
              <a:t>Financial manager</a:t>
            </a:r>
            <a:r>
              <a:rPr lang="ro-RO" sz="1600" dirty="0" smtClean="0">
                <a:solidFill>
                  <a:srgbClr val="FF0000"/>
                </a:solidFill>
              </a:rPr>
              <a:t> nu pot fi externalizate</a:t>
            </a:r>
            <a:endParaRPr lang="ro-RO" sz="1600" dirty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§"/>
            </a:pPr>
            <a:endParaRPr lang="ro-RO" sz="2000" dirty="0"/>
          </a:p>
        </p:txBody>
      </p:sp>
    </p:spTree>
    <p:extLst>
      <p:ext uri="{BB962C8B-B14F-4D97-AF65-F5344CB8AC3E}">
        <p14:creationId xmlns:p14="http://schemas.microsoft.com/office/powerpoint/2010/main" val="63152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ro-RO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Servicii - 2</a:t>
            </a:r>
            <a:endParaRPr lang="en-US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610600" cy="4800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o-RO" sz="1800" b="1" dirty="0" smtClean="0"/>
              <a:t>Recomandări completare:</a:t>
            </a:r>
            <a:endParaRPr lang="en-US" sz="1600" b="1" dirty="0"/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Unități:</a:t>
            </a:r>
            <a:r>
              <a:rPr lang="ro-RO" sz="1800" i="1" dirty="0" smtClean="0"/>
              <a:t> per</a:t>
            </a:r>
            <a:r>
              <a:rPr lang="en-US" sz="1800" i="1" dirty="0" smtClean="0"/>
              <a:t> </a:t>
            </a:r>
            <a:r>
              <a:rPr lang="ro-RO" sz="1800" i="1" dirty="0" smtClean="0"/>
              <a:t>piece</a:t>
            </a:r>
            <a:r>
              <a:rPr lang="en-US" sz="1800" i="1" dirty="0" smtClean="0"/>
              <a:t>,</a:t>
            </a:r>
            <a:r>
              <a:rPr lang="ro-RO" sz="1800" i="1" dirty="0" smtClean="0"/>
              <a:t> per item,</a:t>
            </a:r>
            <a:r>
              <a:rPr lang="en-US" sz="1800" i="1" dirty="0" smtClean="0"/>
              <a:t> per</a:t>
            </a:r>
            <a:r>
              <a:rPr lang="ro-RO" sz="1800" i="1" dirty="0" smtClean="0"/>
              <a:t> contract, per project (5.1)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Unități:</a:t>
            </a:r>
            <a:r>
              <a:rPr lang="ro-RO" sz="1800" i="1" dirty="0" smtClean="0"/>
              <a:t> per project, </a:t>
            </a:r>
            <a:r>
              <a:rPr lang="en-US" sz="1800" i="1" dirty="0" smtClean="0"/>
              <a:t>per</a:t>
            </a:r>
            <a:r>
              <a:rPr lang="ro-RO" sz="1800" i="1" dirty="0" smtClean="0"/>
              <a:t> contract (5.2)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Unități:</a:t>
            </a:r>
            <a:r>
              <a:rPr lang="ro-RO" sz="1800" i="1" dirty="0" smtClean="0"/>
              <a:t> per</a:t>
            </a:r>
            <a:r>
              <a:rPr lang="en-US" sz="1800" i="1" dirty="0" smtClean="0"/>
              <a:t> </a:t>
            </a:r>
            <a:r>
              <a:rPr lang="ro-RO" sz="1800" i="1" dirty="0" smtClean="0"/>
              <a:t>project, per contract, per event (5.3)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/>
              <a:t>Unități:</a:t>
            </a:r>
            <a:r>
              <a:rPr lang="ro-RO" sz="1800" i="1" dirty="0"/>
              <a:t> per</a:t>
            </a:r>
            <a:r>
              <a:rPr lang="en-US" sz="1800" i="1" dirty="0"/>
              <a:t> </a:t>
            </a:r>
            <a:r>
              <a:rPr lang="ro-RO" sz="1800" i="1" dirty="0"/>
              <a:t>contract, </a:t>
            </a:r>
            <a:r>
              <a:rPr lang="ro-RO" sz="1800" i="1" dirty="0" smtClean="0"/>
              <a:t>per event, per project (5.4)</a:t>
            </a:r>
            <a:endParaRPr lang="ro-RO" sz="1800" i="1" dirty="0"/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Unități:</a:t>
            </a:r>
            <a:r>
              <a:rPr lang="ro-RO" sz="1800" i="1" dirty="0" smtClean="0"/>
              <a:t> per</a:t>
            </a:r>
            <a:r>
              <a:rPr lang="en-US" sz="1800" i="1" dirty="0" smtClean="0"/>
              <a:t> </a:t>
            </a:r>
            <a:r>
              <a:rPr lang="ro-RO" sz="1800" i="1" dirty="0" smtClean="0"/>
              <a:t>contract (5.5)</a:t>
            </a:r>
            <a:endParaRPr lang="ro-RO" sz="1800" dirty="0" smtClean="0"/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Costurile, cantitatea, numărul de unități per categorie trebuie justificate în </a:t>
            </a:r>
            <a:r>
              <a:rPr lang="ro-RO" sz="1800" i="1" dirty="0" smtClean="0"/>
              <a:t>Justificarea costurilor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>
                <a:solidFill>
                  <a:srgbClr val="C00000"/>
                </a:solidFill>
              </a:rPr>
              <a:t>Atenție: Toate serviciile aferente realizării materialelor de comunicare și vizibilitate, precum și cele aferente organizării evenimentelor de promovare ale Programului și proiectului, vor fi prevăzute la capitolul 7, liniile 7.1 – 7.n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>
                <a:solidFill>
                  <a:srgbClr val="C00000"/>
                </a:solidFill>
              </a:rPr>
              <a:t>Evenimentele organizate în afara ariei programului vor fi bugetate pe linii distincte și vor avea bifata coloana </a:t>
            </a:r>
            <a:r>
              <a:rPr lang="ro-RO" sz="1800" i="1" dirty="0" smtClean="0">
                <a:solidFill>
                  <a:srgbClr val="C00000"/>
                </a:solidFill>
              </a:rPr>
              <a:t>Outside PA</a:t>
            </a:r>
            <a:endParaRPr lang="ro-RO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6045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ro-RO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 Alte costuri</a:t>
            </a:r>
            <a:endParaRPr lang="en-US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610600" cy="4800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o-RO" sz="1800" b="1" dirty="0" smtClean="0"/>
              <a:t>Costuri eligibile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Costuri care nu au fost incluse în alte capitole bugetare</a:t>
            </a:r>
            <a:endParaRPr lang="ro-RO" sz="1800" dirty="0"/>
          </a:p>
          <a:p>
            <a:pPr lvl="1">
              <a:buFont typeface="Wingdings" pitchFamily="2" charset="2"/>
              <a:buChar char="§"/>
            </a:pPr>
            <a:r>
              <a:rPr lang="ro-RO" sz="1600" dirty="0" smtClean="0"/>
              <a:t>Vor fi create linii distincte pentru categorii distincte de costuri</a:t>
            </a:r>
          </a:p>
          <a:p>
            <a:pPr lvl="1">
              <a:buFont typeface="Wingdings" pitchFamily="2" charset="2"/>
              <a:buChar char="§"/>
            </a:pPr>
            <a:r>
              <a:rPr lang="ro-RO" sz="1600" dirty="0" smtClean="0"/>
              <a:t>Costurile trebuie justificate în anexa </a:t>
            </a:r>
            <a:r>
              <a:rPr lang="ro-RO" sz="1600" i="1" dirty="0" smtClean="0"/>
              <a:t>Justification of costs</a:t>
            </a:r>
            <a:endParaRPr lang="ro-RO" sz="1600" dirty="0" smtClean="0"/>
          </a:p>
          <a:p>
            <a:pPr lvl="1">
              <a:buFont typeface="Wingdings" pitchFamily="2" charset="2"/>
              <a:buChar char="§"/>
            </a:pPr>
            <a:r>
              <a:rPr lang="ro-RO" sz="1600" dirty="0" smtClean="0">
                <a:solidFill>
                  <a:srgbClr val="FF0000"/>
                </a:solidFill>
              </a:rPr>
              <a:t>Atenție</a:t>
            </a:r>
            <a:r>
              <a:rPr lang="ro-RO" sz="1600" dirty="0">
                <a:solidFill>
                  <a:srgbClr val="FF0000"/>
                </a:solidFill>
              </a:rPr>
              <a:t>: </a:t>
            </a:r>
            <a:r>
              <a:rPr lang="ro-RO" sz="1600" dirty="0" smtClean="0">
                <a:solidFill>
                  <a:srgbClr val="FF0000"/>
                </a:solidFill>
              </a:rPr>
              <a:t>Nu pot fi alocate costuri indirecte / administrative</a:t>
            </a:r>
            <a:endParaRPr lang="ro-RO" sz="1600" dirty="0" smtClean="0"/>
          </a:p>
          <a:p>
            <a:pPr>
              <a:buFont typeface="Wingdings" pitchFamily="2" charset="2"/>
              <a:buChar char="§"/>
            </a:pPr>
            <a:endParaRPr lang="ro-RO" sz="2000" dirty="0"/>
          </a:p>
        </p:txBody>
      </p:sp>
    </p:spTree>
    <p:extLst>
      <p:ext uri="{BB962C8B-B14F-4D97-AF65-F5344CB8AC3E}">
        <p14:creationId xmlns:p14="http://schemas.microsoft.com/office/powerpoint/2010/main" val="2396216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ro-RO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7. Comunicare și acțiuni de vizibilitate</a:t>
            </a:r>
            <a:endParaRPr lang="en-US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610600" cy="4800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o-RO" sz="2000" b="1" dirty="0" smtClean="0"/>
              <a:t>Costuri eligibile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Activități, materiale, evenimente de informare, comunicare, promovare a Programului și proiectului</a:t>
            </a:r>
            <a:endParaRPr lang="ro-RO" sz="1800" dirty="0"/>
          </a:p>
          <a:p>
            <a:pPr lvl="1">
              <a:buFont typeface="Wingdings" pitchFamily="2" charset="2"/>
              <a:buChar char="§"/>
            </a:pPr>
            <a:r>
              <a:rPr lang="ro-RO" sz="1600" dirty="0" smtClean="0"/>
              <a:t>Lista completă a activităților obligatorii pentru asigurarea vizibilității Programului și proiectului – Anexa H3</a:t>
            </a:r>
          </a:p>
          <a:p>
            <a:pPr lvl="1">
              <a:buFont typeface="Wingdings" pitchFamily="2" charset="2"/>
              <a:buChar char="§"/>
            </a:pPr>
            <a:r>
              <a:rPr lang="ro-RO" sz="1600" dirty="0">
                <a:solidFill>
                  <a:srgbClr val="FF0000"/>
                </a:solidFill>
              </a:rPr>
              <a:t>Atenție: </a:t>
            </a:r>
            <a:r>
              <a:rPr lang="ro-RO" sz="1600" dirty="0" smtClean="0">
                <a:solidFill>
                  <a:srgbClr val="FF0000"/>
                </a:solidFill>
              </a:rPr>
              <a:t>minim 2% (la nivel de proiect) din Costurile eligibile (8) – Infrastructură (3) – Comunicarea și acțiunile de vizibilitate (7)</a:t>
            </a:r>
            <a:endParaRPr lang="ro-RO" sz="1600" dirty="0" smtClean="0"/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Costurile </a:t>
            </a:r>
            <a:r>
              <a:rPr lang="ro-RO" sz="1800" dirty="0"/>
              <a:t>trebuie justificate în anexa </a:t>
            </a:r>
            <a:r>
              <a:rPr lang="ro-RO" sz="1800" i="1" dirty="0"/>
              <a:t>Justification of </a:t>
            </a:r>
            <a:r>
              <a:rPr lang="ro-RO" sz="1800" i="1" dirty="0" smtClean="0"/>
              <a:t>costs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Justificarea costurilor trebuie să fie concordantă cu detaliile din GA2 – Planul de informare și Comunicare</a:t>
            </a:r>
            <a:endParaRPr lang="ro-RO" sz="1800" dirty="0"/>
          </a:p>
          <a:p>
            <a:pPr marL="0" indent="0">
              <a:buNone/>
            </a:pPr>
            <a:r>
              <a:rPr lang="ro-RO" sz="2000" b="1" dirty="0"/>
              <a:t>Recomandări completare:</a:t>
            </a:r>
            <a:endParaRPr lang="en-US" sz="1600" b="1" dirty="0"/>
          </a:p>
          <a:p>
            <a:pPr>
              <a:buFont typeface="Wingdings" pitchFamily="2" charset="2"/>
              <a:buChar char="§"/>
            </a:pPr>
            <a:r>
              <a:rPr lang="ro-RO" sz="1800" dirty="0"/>
              <a:t>Unități:</a:t>
            </a:r>
            <a:r>
              <a:rPr lang="ro-RO" sz="1800" i="1" dirty="0"/>
              <a:t> per</a:t>
            </a:r>
            <a:r>
              <a:rPr lang="en-US" sz="1800" i="1" dirty="0"/>
              <a:t> </a:t>
            </a:r>
            <a:r>
              <a:rPr lang="ro-RO" sz="1800" i="1" dirty="0" smtClean="0"/>
              <a:t>project</a:t>
            </a:r>
            <a:r>
              <a:rPr lang="en-US" sz="1800" i="1" dirty="0" smtClean="0"/>
              <a:t>, </a:t>
            </a:r>
            <a:r>
              <a:rPr lang="en-US" sz="1800" i="1" dirty="0"/>
              <a:t>per</a:t>
            </a:r>
            <a:r>
              <a:rPr lang="ro-RO" sz="1800" i="1" dirty="0"/>
              <a:t> </a:t>
            </a:r>
            <a:r>
              <a:rPr lang="ro-RO" sz="1800" i="1" dirty="0" smtClean="0"/>
              <a:t>contract</a:t>
            </a:r>
            <a:endParaRPr lang="ro-RO" sz="1800" i="1" dirty="0"/>
          </a:p>
          <a:p>
            <a:pPr>
              <a:buFont typeface="Wingdings" pitchFamily="2" charset="2"/>
              <a:buChar char="§"/>
            </a:pPr>
            <a:endParaRPr lang="ro-RO" sz="2000" dirty="0"/>
          </a:p>
        </p:txBody>
      </p:sp>
    </p:spTree>
    <p:extLst>
      <p:ext uri="{BB962C8B-B14F-4D97-AF65-F5344CB8AC3E}">
        <p14:creationId xmlns:p14="http://schemas.microsoft.com/office/powerpoint/2010/main" val="2129436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ro-RO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  <a:r>
              <a:rPr lang="ro-RO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Costuri administrative</a:t>
            </a:r>
            <a:endParaRPr lang="en-US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610600" cy="4800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o-RO" sz="1800" b="1" dirty="0" smtClean="0"/>
              <a:t>Costuri eligibile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Costuri cu biroul, (inclusiv inchirierea), </a:t>
            </a:r>
            <a:r>
              <a:rPr lang="ro-RO" sz="1800" dirty="0"/>
              <a:t>consumabile echipamente </a:t>
            </a:r>
            <a:r>
              <a:rPr lang="ro-RO" sz="1800" dirty="0" smtClean="0"/>
              <a:t>de birou, electricitate, încălzire, telefon, fax, internet, salarii personal suport (contabil, șofer, etc.), servicii financiare (comisioane bancare), servicii poștale și curierat, servicii de arhivare, servicii de curățenie, servicii de securitate (pază), etc. </a:t>
            </a:r>
          </a:p>
          <a:p>
            <a:pPr lvl="1">
              <a:buFont typeface="Wingdings" pitchFamily="2" charset="2"/>
              <a:buChar char="§"/>
            </a:pPr>
            <a:r>
              <a:rPr lang="ro-RO" sz="1700" dirty="0" smtClean="0">
                <a:solidFill>
                  <a:srgbClr val="FF0000"/>
                </a:solidFill>
              </a:rPr>
              <a:t>Atenție: maxim 7% (la nivel de proiect) din Costurile eligibile (8) – Infrastructură (3)</a:t>
            </a:r>
            <a:endParaRPr lang="ro-RO" sz="1700" dirty="0"/>
          </a:p>
          <a:p>
            <a:pPr>
              <a:buFont typeface="Wingdings" pitchFamily="2" charset="2"/>
              <a:buChar char="§"/>
            </a:pPr>
            <a:r>
              <a:rPr lang="ro-RO" sz="1800" dirty="0"/>
              <a:t>Costurile administrative sunt costuri </a:t>
            </a:r>
            <a:r>
              <a:rPr lang="ro-RO" sz="1800" dirty="0" smtClean="0"/>
              <a:t>indirecte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Nu pot conține costuri prevăzute la alte capitole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Nu pot include costuri neeligibile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Metoda de calcul /estimare  a acestor costuri trebuie </a:t>
            </a:r>
            <a:r>
              <a:rPr lang="en-US" sz="1800" dirty="0"/>
              <a:t>s</a:t>
            </a:r>
            <a:r>
              <a:rPr lang="ro-RO" sz="1800" dirty="0"/>
              <a:t>ă fie </a:t>
            </a:r>
            <a:r>
              <a:rPr lang="ro-RO" sz="1800" dirty="0" smtClean="0"/>
              <a:t>verificabilă și trebuie prezentată în anexa </a:t>
            </a:r>
            <a:r>
              <a:rPr lang="ro-RO" sz="1800" i="1" dirty="0"/>
              <a:t>Justification of </a:t>
            </a:r>
            <a:r>
              <a:rPr lang="ro-RO" sz="1800" i="1" dirty="0" smtClean="0"/>
              <a:t>costs</a:t>
            </a:r>
            <a:r>
              <a:rPr lang="ro-RO" sz="1800" i="1" dirty="0"/>
              <a:t> </a:t>
            </a:r>
            <a:r>
              <a:rPr lang="ro-RO" sz="1800" dirty="0" smtClean="0"/>
              <a:t>(art. 51 din RI 897/2014)</a:t>
            </a:r>
            <a:endParaRPr lang="en-US" sz="1800" i="1" dirty="0" smtClean="0"/>
          </a:p>
          <a:p>
            <a:pPr marL="0" indent="0">
              <a:buNone/>
            </a:pPr>
            <a:r>
              <a:rPr lang="ro-RO" sz="2000" b="1" dirty="0" smtClean="0"/>
              <a:t>Recomandări </a:t>
            </a:r>
            <a:r>
              <a:rPr lang="ro-RO" sz="2000" b="1" dirty="0"/>
              <a:t>completare:</a:t>
            </a:r>
            <a:endParaRPr lang="en-US" sz="1600" b="1" dirty="0"/>
          </a:p>
          <a:p>
            <a:pPr>
              <a:buFont typeface="Wingdings" pitchFamily="2" charset="2"/>
              <a:buChar char="§"/>
            </a:pPr>
            <a:r>
              <a:rPr lang="ro-RO" sz="1800" dirty="0"/>
              <a:t>Unități:</a:t>
            </a:r>
            <a:r>
              <a:rPr lang="ro-RO" sz="1800" i="1" dirty="0"/>
              <a:t> per</a:t>
            </a:r>
            <a:r>
              <a:rPr lang="en-US" sz="1800" i="1" dirty="0"/>
              <a:t> </a:t>
            </a:r>
            <a:r>
              <a:rPr lang="ro-RO" sz="1800" i="1" dirty="0" smtClean="0"/>
              <a:t>project</a:t>
            </a:r>
            <a:endParaRPr lang="ro-RO" sz="2000" dirty="0"/>
          </a:p>
        </p:txBody>
      </p:sp>
    </p:spTree>
    <p:extLst>
      <p:ext uri="{BB962C8B-B14F-4D97-AF65-F5344CB8AC3E}">
        <p14:creationId xmlns:p14="http://schemas.microsoft.com/office/powerpoint/2010/main" val="2967230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ro-RO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10. Rezerva de cheltuieli neprevăzute</a:t>
            </a:r>
            <a:endParaRPr lang="en-US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610600" cy="4800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o-RO" sz="1800" b="1" dirty="0" smtClean="0"/>
              <a:t>Costuri eligibile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Doar pentru proiectele care au componenta de infrastructură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Poate fi utilizată doar cu aprobarea prealabilă a AM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Trebuie să fie concordantă cu Anexa </a:t>
            </a:r>
            <a:r>
              <a:rPr lang="ro-RO" sz="1800" i="1" dirty="0" smtClean="0"/>
              <a:t>A.1 Indicative budget breakdown </a:t>
            </a:r>
            <a:r>
              <a:rPr lang="ro-RO" sz="1800" dirty="0" smtClean="0"/>
              <a:t>(proiecte HARD)</a:t>
            </a:r>
            <a:endParaRPr lang="ro-RO" sz="1800" i="1" dirty="0" smtClean="0"/>
          </a:p>
          <a:p>
            <a:pPr marL="342900" lvl="1" indent="-342900">
              <a:buFont typeface="Wingdings" pitchFamily="2" charset="2"/>
              <a:buChar char="§"/>
            </a:pPr>
            <a:r>
              <a:rPr lang="ro-RO" sz="1800" dirty="0">
                <a:solidFill>
                  <a:srgbClr val="FF0000"/>
                </a:solidFill>
              </a:rPr>
              <a:t>Atenție: maxim </a:t>
            </a:r>
            <a:r>
              <a:rPr lang="ro-RO" sz="1800" dirty="0" smtClean="0">
                <a:solidFill>
                  <a:srgbClr val="FF0000"/>
                </a:solidFill>
              </a:rPr>
              <a:t>10% </a:t>
            </a:r>
            <a:r>
              <a:rPr lang="ro-RO" sz="1800" dirty="0">
                <a:solidFill>
                  <a:srgbClr val="FF0000"/>
                </a:solidFill>
              </a:rPr>
              <a:t>(la nivel de proiect) din </a:t>
            </a:r>
            <a:r>
              <a:rPr lang="ro-RO" sz="1800" dirty="0" smtClean="0">
                <a:solidFill>
                  <a:srgbClr val="FF0000"/>
                </a:solidFill>
              </a:rPr>
              <a:t>Execuția infrastructurii (3.2)</a:t>
            </a:r>
            <a:endParaRPr lang="ro-RO" sz="1700" dirty="0"/>
          </a:p>
          <a:p>
            <a:pPr>
              <a:buFont typeface="Wingdings" pitchFamily="2" charset="2"/>
              <a:buChar char="§"/>
            </a:pPr>
            <a:endParaRPr lang="ro-RO" sz="1800" i="1" dirty="0" smtClean="0"/>
          </a:p>
          <a:p>
            <a:pPr marL="0" indent="0">
              <a:buNone/>
            </a:pPr>
            <a:r>
              <a:rPr lang="ro-RO" sz="2000" b="1" dirty="0" smtClean="0"/>
              <a:t>Recomandări </a:t>
            </a:r>
            <a:r>
              <a:rPr lang="ro-RO" sz="2000" b="1" dirty="0"/>
              <a:t>completare:</a:t>
            </a:r>
            <a:endParaRPr lang="en-US" sz="1600" b="1" dirty="0"/>
          </a:p>
          <a:p>
            <a:pPr>
              <a:buFont typeface="Wingdings" pitchFamily="2" charset="2"/>
              <a:buChar char="§"/>
            </a:pPr>
            <a:r>
              <a:rPr lang="ro-RO" sz="1800" dirty="0"/>
              <a:t>Unități:</a:t>
            </a:r>
            <a:r>
              <a:rPr lang="ro-RO" sz="1800" i="1" dirty="0"/>
              <a:t> per</a:t>
            </a:r>
            <a:r>
              <a:rPr lang="en-US" sz="1800" i="1" dirty="0"/>
              <a:t> </a:t>
            </a:r>
            <a:r>
              <a:rPr lang="ro-RO" sz="1800" i="1" dirty="0" smtClean="0"/>
              <a:t>project</a:t>
            </a:r>
            <a:endParaRPr lang="ro-RO" sz="2000" dirty="0"/>
          </a:p>
        </p:txBody>
      </p:sp>
    </p:spTree>
    <p:extLst>
      <p:ext uri="{BB962C8B-B14F-4D97-AF65-F5344CB8AC3E}">
        <p14:creationId xmlns:p14="http://schemas.microsoft.com/office/powerpoint/2010/main" val="2641213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36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Surse</a:t>
            </a:r>
            <a:r>
              <a:rPr lang="en-US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 </a:t>
            </a:r>
            <a:r>
              <a:rPr lang="en-US" sz="36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</a:t>
            </a:r>
            <a:r>
              <a:rPr lang="ro-RO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țare (D.4)</a:t>
            </a:r>
            <a:endParaRPr lang="en-US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610600" cy="4800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o-RO" sz="2000" b="1" dirty="0" smtClean="0"/>
              <a:t>Ce reprezintă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Distribuția </a:t>
            </a:r>
            <a:r>
              <a:rPr lang="ro-RO" sz="1800" dirty="0"/>
              <a:t>tipurilor de contribuții </a:t>
            </a:r>
            <a:r>
              <a:rPr lang="ro-RO" sz="1800" dirty="0" smtClean="0"/>
              <a:t>financiare</a:t>
            </a:r>
            <a:r>
              <a:rPr lang="en-US" sz="1800" dirty="0" smtClean="0"/>
              <a:t> </a:t>
            </a:r>
            <a:r>
              <a:rPr lang="ro-RO" sz="1800" dirty="0" smtClean="0"/>
              <a:t>între parteneri</a:t>
            </a:r>
            <a:endParaRPr lang="ro-RO" sz="1800" dirty="0"/>
          </a:p>
          <a:p>
            <a:pPr lvl="1">
              <a:buFont typeface="Wingdings" pitchFamily="2" charset="2"/>
              <a:buChar char="§"/>
            </a:pPr>
            <a:r>
              <a:rPr lang="ro-RO" sz="1600" dirty="0" smtClean="0"/>
              <a:t>Contribuția UE (secțiunea A) </a:t>
            </a:r>
          </a:p>
          <a:p>
            <a:pPr lvl="1">
              <a:buFont typeface="Wingdings" pitchFamily="2" charset="2"/>
              <a:buChar char="§"/>
            </a:pPr>
            <a:r>
              <a:rPr lang="ro-RO" sz="1600" dirty="0" smtClean="0"/>
              <a:t>Contribuția partenerilor (secțiunea B)</a:t>
            </a:r>
          </a:p>
          <a:p>
            <a:pPr lvl="1">
              <a:buFont typeface="Wingdings" pitchFamily="2" charset="2"/>
              <a:buChar char="§"/>
            </a:pPr>
            <a:r>
              <a:rPr lang="ro-RO" sz="1600" dirty="0" smtClean="0"/>
              <a:t>Contribuția de la alte instituții / organizații, State Membre (secțiunea C)</a:t>
            </a:r>
          </a:p>
          <a:p>
            <a:pPr marL="0" indent="0">
              <a:buNone/>
            </a:pPr>
            <a:r>
              <a:rPr lang="ro-RO" sz="2000" b="1" dirty="0"/>
              <a:t>Reguli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Fiecare partener asigură o parte din co-finanțare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Valoarea co-finanțării (contribuția partenerilor) la nivel de proiect trebuie să fie minim 10% din Total costuri eligibile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Contribuția UE nu poate depăși 90% din Total costuri eligibile și nici plafonul aferent priorității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Contribuția din alte surse este inclusă în contribuția partenerilor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Valoarea bugetului partenerilor localizați în centele majore nu poate depăși 50% din Total costuri eligibile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Costurile cu activitățile în afara ariei nu pot depăși 10% din Total costuri eligibile</a:t>
            </a:r>
          </a:p>
          <a:p>
            <a:pPr marL="0" indent="0">
              <a:buNone/>
            </a:pPr>
            <a:endParaRPr lang="ro-RO" sz="1800" dirty="0" smtClean="0"/>
          </a:p>
        </p:txBody>
      </p:sp>
    </p:spTree>
    <p:extLst>
      <p:ext uri="{BB962C8B-B14F-4D97-AF65-F5344CB8AC3E}">
        <p14:creationId xmlns:p14="http://schemas.microsoft.com/office/powerpoint/2010/main" val="504277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36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Surse</a:t>
            </a:r>
            <a:r>
              <a:rPr lang="en-US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 </a:t>
            </a:r>
            <a:r>
              <a:rPr lang="en-US" sz="36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</a:t>
            </a:r>
            <a:r>
              <a:rPr lang="ro-RO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țare (D.4)</a:t>
            </a:r>
            <a:endParaRPr lang="en-US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610600" cy="4800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o-RO" sz="2000" b="1" dirty="0" smtClean="0"/>
              <a:t>Recomandări </a:t>
            </a:r>
            <a:r>
              <a:rPr lang="ro-RO" sz="2000" b="1" dirty="0"/>
              <a:t>completare:</a:t>
            </a:r>
            <a:endParaRPr lang="en-US" sz="1600" b="1" dirty="0"/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Se completează contribuția proprie a fiecărui partener – secțiunea B (obligatorie)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>
                <a:solidFill>
                  <a:srgbClr val="FF0000"/>
                </a:solidFill>
              </a:rPr>
              <a:t>Atenție: Contribuția proprie – preluată din Declarația Aplicantului / Declarația de Parteneriat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Se completează contribuția de la alte instituții, organizații, State Membre (dacă este cazul) – secțiunea C</a:t>
            </a:r>
          </a:p>
          <a:p>
            <a:pPr lvl="1">
              <a:buFont typeface="Wingdings" pitchFamily="2" charset="2"/>
              <a:buChar char="§"/>
            </a:pPr>
            <a:r>
              <a:rPr lang="ro-RO" sz="1600" dirty="0" smtClean="0"/>
              <a:t>Ex. Co-finanțarea națională în baza Legii 12/2016 (doar pentru beneficiarii români)</a:t>
            </a:r>
          </a:p>
          <a:p>
            <a:pPr lvl="1">
              <a:buFont typeface="Wingdings" pitchFamily="2" charset="2"/>
              <a:buChar char="§"/>
            </a:pPr>
            <a:r>
              <a:rPr lang="ro-RO" sz="1600" dirty="0" smtClean="0"/>
              <a:t>Ex. Contribuția de alte institutuții, inclusiv parteneri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>
                <a:solidFill>
                  <a:srgbClr val="FF0000"/>
                </a:solidFill>
              </a:rPr>
              <a:t>Atenție: Contribuția din alte surse prevăzută în secțiunea C este inclusă in secțiunea B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Contribuția UE se completează automat (secțiunea A)</a:t>
            </a:r>
          </a:p>
          <a:p>
            <a:pPr marL="0" indent="0">
              <a:buNone/>
            </a:pPr>
            <a:endParaRPr lang="ro-RO" sz="1800" dirty="0"/>
          </a:p>
          <a:p>
            <a:pPr>
              <a:buFont typeface="Wingdings" pitchFamily="2" charset="2"/>
              <a:buChar char="§"/>
            </a:pPr>
            <a:endParaRPr lang="ro-RO" sz="2000" dirty="0"/>
          </a:p>
        </p:txBody>
      </p:sp>
    </p:spTree>
    <p:extLst>
      <p:ext uri="{BB962C8B-B14F-4D97-AF65-F5344CB8AC3E}">
        <p14:creationId xmlns:p14="http://schemas.microsoft.com/office/powerpoint/2010/main" val="950933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36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Surse</a:t>
            </a:r>
            <a:r>
              <a:rPr lang="en-US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 </a:t>
            </a:r>
            <a:r>
              <a:rPr lang="en-US" sz="36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</a:t>
            </a:r>
            <a:r>
              <a:rPr lang="ro-RO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țare (D.4)</a:t>
            </a:r>
            <a:endParaRPr lang="en-US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610600" cy="4800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o-RO" sz="2000" b="1" dirty="0" smtClean="0"/>
              <a:t>Recomandări </a:t>
            </a:r>
            <a:r>
              <a:rPr lang="ro-RO" sz="2000" b="1" dirty="0"/>
              <a:t>completare:</a:t>
            </a:r>
            <a:endParaRPr lang="en-US" sz="1600" b="1" dirty="0"/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Se completează contribuția proprie a fiecărui partener – secțiunea B (obligatorie)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>
                <a:solidFill>
                  <a:srgbClr val="FF0000"/>
                </a:solidFill>
              </a:rPr>
              <a:t>Atenție: Contribuția proprie – preluată din Declarația Aplicantului / Declarația de Parteneriat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Se completează contribuția de la alte instituții, organizații, State Membre (dacă este cazul) – secțiunea C</a:t>
            </a:r>
          </a:p>
          <a:p>
            <a:pPr lvl="1">
              <a:buFont typeface="Wingdings" pitchFamily="2" charset="2"/>
              <a:buChar char="§"/>
            </a:pPr>
            <a:r>
              <a:rPr lang="ro-RO" sz="1600" dirty="0" smtClean="0"/>
              <a:t>Ex. Co-finanțarea națională în baza Legii 12/2016 (doar pentru beneficiarii români)</a:t>
            </a:r>
          </a:p>
          <a:p>
            <a:pPr lvl="1">
              <a:buFont typeface="Wingdings" pitchFamily="2" charset="2"/>
              <a:buChar char="§"/>
            </a:pPr>
            <a:r>
              <a:rPr lang="ro-RO" sz="1600" dirty="0" smtClean="0"/>
              <a:t>Ex. Contribuția de alte institutuții, inclusiv parteneri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>
                <a:solidFill>
                  <a:srgbClr val="FF0000"/>
                </a:solidFill>
              </a:rPr>
              <a:t>Atenție: Contribuția din alte surse prevăzută în secțiunea C este inclusă in secțiunea B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Contribuția UE se completează automat (secțiunea A)</a:t>
            </a:r>
          </a:p>
          <a:p>
            <a:pPr marL="0" indent="0">
              <a:buNone/>
            </a:pPr>
            <a:endParaRPr lang="ro-RO" sz="1800" dirty="0"/>
          </a:p>
          <a:p>
            <a:pPr>
              <a:buFont typeface="Wingdings" pitchFamily="2" charset="2"/>
              <a:buChar char="§"/>
            </a:pPr>
            <a:endParaRPr lang="ro-RO" sz="2000" dirty="0"/>
          </a:p>
        </p:txBody>
      </p:sp>
    </p:spTree>
    <p:extLst>
      <p:ext uri="{BB962C8B-B14F-4D97-AF65-F5344CB8AC3E}">
        <p14:creationId xmlns:p14="http://schemas.microsoft.com/office/powerpoint/2010/main" val="2736154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Format </a:t>
            </a:r>
            <a:r>
              <a:rPr lang="en-US" sz="36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buget</a:t>
            </a:r>
            <a:r>
              <a:rPr lang="en-US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o-RO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și anexe buget</a:t>
            </a:r>
            <a:endParaRPr lang="en-US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255358"/>
              </p:ext>
            </p:extLst>
          </p:nvPr>
        </p:nvGraphicFramePr>
        <p:xfrm>
          <a:off x="0" y="1034636"/>
          <a:ext cx="9144002" cy="51019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0033"/>
                <a:gridCol w="1034888"/>
                <a:gridCol w="1260855"/>
                <a:gridCol w="4838226"/>
              </a:tblGrid>
              <a:tr h="67711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Bu</a:t>
                      </a:r>
                      <a:r>
                        <a:rPr lang="ro-RO" sz="1600" dirty="0" smtClean="0"/>
                        <a:t>get</a:t>
                      </a:r>
                      <a:r>
                        <a:rPr lang="ro-RO" sz="1600" baseline="0" dirty="0" smtClean="0"/>
                        <a:t> și anexe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</a:t>
                      </a:r>
                      <a:r>
                        <a:rPr lang="ro-RO" sz="1600" dirty="0" smtClean="0"/>
                        <a:t>ip</a:t>
                      </a:r>
                      <a:r>
                        <a:rPr lang="ro-RO" sz="1600" baseline="0" dirty="0" smtClean="0"/>
                        <a:t> proiect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Anex</a:t>
                      </a:r>
                      <a:r>
                        <a:rPr lang="ro-RO" sz="1600" dirty="0" smtClean="0"/>
                        <a:t>a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dirty="0" smtClean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Mențiuni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/>
                </a:tc>
              </a:tr>
              <a:tr h="867614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Buget</a:t>
                      </a:r>
                      <a:r>
                        <a:rPr lang="en-US" sz="1600" dirty="0" smtClean="0"/>
                        <a:t> (</a:t>
                      </a:r>
                      <a:r>
                        <a:rPr lang="ro-RO" sz="1600" dirty="0" smtClean="0"/>
                        <a:t>bugete </a:t>
                      </a:r>
                      <a:r>
                        <a:rPr lang="en-US" sz="1600" dirty="0" smtClean="0"/>
                        <a:t>individual</a:t>
                      </a:r>
                      <a:r>
                        <a:rPr lang="ro-RO" sz="1600" dirty="0" smtClean="0"/>
                        <a:t>e,</a:t>
                      </a:r>
                      <a:r>
                        <a:rPr lang="ro-RO" sz="1600" baseline="0" dirty="0" smtClean="0"/>
                        <a:t> </a:t>
                      </a:r>
                      <a:r>
                        <a:rPr lang="en-US" sz="1600" dirty="0" err="1" smtClean="0"/>
                        <a:t>Buget</a:t>
                      </a:r>
                      <a:r>
                        <a:rPr lang="ro-RO" sz="1600" dirty="0" smtClean="0"/>
                        <a:t> Total</a:t>
                      </a:r>
                      <a:r>
                        <a:rPr lang="en-US" sz="1600" dirty="0" smtClean="0"/>
                        <a:t>)</a:t>
                      </a:r>
                      <a:endParaRPr lang="en-US" sz="1600" b="1" dirty="0">
                        <a:solidFill>
                          <a:srgbClr val="C00000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Soft </a:t>
                      </a:r>
                      <a:r>
                        <a:rPr lang="ro-RO" sz="1600" dirty="0" smtClean="0"/>
                        <a:t>&amp;</a:t>
                      </a:r>
                      <a:r>
                        <a:rPr lang="en-US" sz="1600" dirty="0" smtClean="0"/>
                        <a:t> Hard</a:t>
                      </a:r>
                      <a:endParaRPr lang="en-US" sz="1600" dirty="0">
                        <a:solidFill>
                          <a:srgbClr val="002060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Anex</a:t>
                      </a:r>
                      <a:r>
                        <a:rPr lang="ro-RO" sz="1600" dirty="0" smtClean="0"/>
                        <a:t>a</a:t>
                      </a:r>
                      <a:r>
                        <a:rPr lang="en-US" sz="1600" dirty="0" smtClean="0"/>
                        <a:t> A (Part</a:t>
                      </a:r>
                      <a:r>
                        <a:rPr lang="ro-RO" sz="1600" dirty="0" smtClean="0"/>
                        <a:t>ea</a:t>
                      </a:r>
                      <a:r>
                        <a:rPr lang="en-US" sz="1600" dirty="0" smtClean="0"/>
                        <a:t> D)</a:t>
                      </a:r>
                      <a:endParaRPr lang="en-US" sz="1600" dirty="0">
                        <a:solidFill>
                          <a:srgbClr val="002060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ro-RO" sz="1600" dirty="0" smtClean="0"/>
                        <a:t>Buget individual</a:t>
                      </a:r>
                      <a:r>
                        <a:rPr lang="ro-RO" sz="1600" baseline="0" dirty="0" smtClean="0"/>
                        <a:t> per partener, inclusiv Aplicant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o-RO" sz="1600" dirty="0" smtClean="0"/>
                        <a:t>Bugetul Total completat automat pe baza valorilor din bugetele individuale</a:t>
                      </a:r>
                    </a:p>
                  </a:txBody>
                  <a:tcPr/>
                </a:tc>
              </a:tr>
              <a:tr h="867614">
                <a:tc>
                  <a:txBody>
                    <a:bodyPr/>
                    <a:lstStyle/>
                    <a:p>
                      <a:r>
                        <a:rPr lang="ro-RO" sz="1600" u="none" strike="noStrike" kern="1200" baseline="0" dirty="0" smtClean="0"/>
                        <a:t>Sursele de finanțare</a:t>
                      </a:r>
                      <a:endParaRPr lang="en-US" sz="1600" b="1" dirty="0">
                        <a:solidFill>
                          <a:srgbClr val="C00000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Soft </a:t>
                      </a:r>
                      <a:r>
                        <a:rPr lang="ro-RO" sz="1600" dirty="0" smtClean="0"/>
                        <a:t>&amp;</a:t>
                      </a:r>
                      <a:r>
                        <a:rPr lang="en-US" sz="1600" dirty="0" smtClean="0"/>
                        <a:t> Hard</a:t>
                      </a:r>
                      <a:endParaRPr lang="en-US" sz="1600" dirty="0" smtClean="0">
                        <a:solidFill>
                          <a:srgbClr val="002060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/>
                        <a:t>Anexa</a:t>
                      </a:r>
                      <a:r>
                        <a:rPr lang="en-US" sz="1600" dirty="0" smtClean="0"/>
                        <a:t> A (Part D)</a:t>
                      </a:r>
                      <a:endParaRPr lang="en-US" sz="1600" dirty="0" smtClean="0">
                        <a:solidFill>
                          <a:srgbClr val="002060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ro-RO" sz="1600" dirty="0" smtClean="0"/>
                        <a:t>La nivel de proiect (completate de Aplicant)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o-RO" sz="1600" baseline="0" dirty="0" smtClean="0"/>
                        <a:t>Contribuția proprie a fiecărui partener, preluată din Declarația de parteneriat / Aplicantului (secțiunea B)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o-RO" sz="1600" baseline="0" dirty="0" smtClean="0"/>
                        <a:t>Co-fin. națională (secțiunea C) – doar parteneri RO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o-RO" sz="1600" baseline="0" dirty="0" smtClean="0"/>
                        <a:t>Contribuția UE se calculează automat (secțiunea A)</a:t>
                      </a:r>
                    </a:p>
                  </a:txBody>
                  <a:tcPr/>
                </a:tc>
              </a:tr>
              <a:tr h="600635">
                <a:tc>
                  <a:txBody>
                    <a:bodyPr/>
                    <a:lstStyle/>
                    <a:p>
                      <a:r>
                        <a:rPr lang="ro-RO" sz="1600" dirty="0" smtClean="0"/>
                        <a:t>Devizul de cheltuieli pentru componenta de infrastructură</a:t>
                      </a:r>
                      <a:endParaRPr lang="en-US" sz="1600" b="1" dirty="0">
                        <a:solidFill>
                          <a:srgbClr val="C00000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Hard</a:t>
                      </a:r>
                      <a:endParaRPr lang="en-US" sz="1600" dirty="0">
                        <a:solidFill>
                          <a:srgbClr val="002060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Anexa</a:t>
                      </a:r>
                      <a:r>
                        <a:rPr lang="en-US" sz="1600" dirty="0" smtClean="0"/>
                        <a:t> A.1</a:t>
                      </a:r>
                      <a:endParaRPr lang="en-US" sz="1600" dirty="0">
                        <a:solidFill>
                          <a:srgbClr val="002060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ro-RO" sz="1600" dirty="0" smtClean="0"/>
                        <a:t>Detalierea costurilor infrastructurii</a:t>
                      </a:r>
                      <a:r>
                        <a:rPr lang="ro-RO" sz="1600" baseline="0" dirty="0" smtClean="0"/>
                        <a:t>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o-RO" sz="1600" baseline="0" dirty="0" smtClean="0"/>
                        <a:t>Completat de fiecare partener care execută o parte a componentei de infrastructură</a:t>
                      </a:r>
                      <a:endParaRPr lang="en-US" sz="1600" kern="1200" dirty="0">
                        <a:solidFill>
                          <a:srgbClr val="002060"/>
                        </a:solidFill>
                        <a:latin typeface="Calibri Light" panose="020F030202020403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00635">
                <a:tc>
                  <a:txBody>
                    <a:bodyPr/>
                    <a:lstStyle/>
                    <a:p>
                      <a:r>
                        <a:rPr lang="ro-RO" sz="1600" dirty="0" smtClean="0"/>
                        <a:t>Justificarea costurilor</a:t>
                      </a:r>
                      <a:endParaRPr lang="en-US" sz="1600" b="1" dirty="0">
                        <a:solidFill>
                          <a:srgbClr val="C00000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Soft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Hard</a:t>
                      </a:r>
                      <a:endParaRPr lang="en-US" sz="1600" dirty="0" smtClean="0">
                        <a:solidFill>
                          <a:srgbClr val="002060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Anexa</a:t>
                      </a:r>
                      <a:r>
                        <a:rPr lang="en-US" sz="1600" dirty="0" smtClean="0"/>
                        <a:t> A.1</a:t>
                      </a:r>
                    </a:p>
                    <a:p>
                      <a:r>
                        <a:rPr lang="en-US" sz="1600" dirty="0" err="1" smtClean="0"/>
                        <a:t>Anexa</a:t>
                      </a:r>
                      <a:r>
                        <a:rPr lang="en-US" sz="1600" dirty="0" smtClean="0"/>
                        <a:t> A.2</a:t>
                      </a:r>
                      <a:endParaRPr lang="en-US" sz="1600" dirty="0">
                        <a:solidFill>
                          <a:srgbClr val="002060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ro-RO" sz="1600" dirty="0" smtClean="0"/>
                        <a:t>Justificarea costurilor prezentate</a:t>
                      </a:r>
                      <a:r>
                        <a:rPr lang="ro-RO" sz="1600" baseline="0" dirty="0" smtClean="0"/>
                        <a:t> în buget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o-RO" sz="1600" baseline="0" dirty="0" smtClean="0"/>
                        <a:t>Completate de fiecare partener, inclusiv Aplicant</a:t>
                      </a:r>
                      <a:endParaRPr lang="ro-RO" sz="1600" dirty="0" smtClean="0"/>
                    </a:p>
                  </a:txBody>
                  <a:tcPr/>
                </a:tc>
              </a:tr>
              <a:tr h="600635">
                <a:tc>
                  <a:txBody>
                    <a:bodyPr/>
                    <a:lstStyle/>
                    <a:p>
                      <a:r>
                        <a:rPr lang="ro-RO" sz="1600" dirty="0" smtClean="0"/>
                        <a:t>Planul financiar</a:t>
                      </a:r>
                      <a:r>
                        <a:rPr lang="ro-RO" sz="1600" baseline="0" dirty="0" smtClean="0"/>
                        <a:t> al proiectului</a:t>
                      </a:r>
                      <a:endParaRPr lang="en-US" sz="1600" b="1" dirty="0">
                        <a:solidFill>
                          <a:srgbClr val="C00000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Soft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Soft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Anexa</a:t>
                      </a:r>
                      <a:r>
                        <a:rPr lang="en-US" sz="1600" dirty="0" smtClean="0"/>
                        <a:t> A.2.1</a:t>
                      </a:r>
                    </a:p>
                    <a:p>
                      <a:r>
                        <a:rPr lang="en-US" sz="1600" dirty="0" err="1" smtClean="0"/>
                        <a:t>Anexa</a:t>
                      </a:r>
                      <a:r>
                        <a:rPr lang="en-US" sz="1600" dirty="0" smtClean="0"/>
                        <a:t> A.2.2</a:t>
                      </a:r>
                    </a:p>
                    <a:p>
                      <a:r>
                        <a:rPr lang="en-US" sz="1600" dirty="0" err="1" smtClean="0"/>
                        <a:t>Anexa</a:t>
                      </a:r>
                      <a:r>
                        <a:rPr lang="en-US" sz="1600" baseline="0" dirty="0" smtClean="0"/>
                        <a:t> A.3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ro-RO" sz="1600" dirty="0" smtClean="0"/>
                        <a:t>Completa</a:t>
                      </a:r>
                      <a:r>
                        <a:rPr lang="en-US" sz="1600" dirty="0" smtClean="0"/>
                        <a:t>t</a:t>
                      </a:r>
                      <a:r>
                        <a:rPr lang="ro-RO" sz="1600" dirty="0" smtClean="0"/>
                        <a:t> de </a:t>
                      </a:r>
                      <a:r>
                        <a:rPr lang="ro-RO" sz="1600" baseline="0" dirty="0" smtClean="0"/>
                        <a:t>Aplicant pe baza informațiilor de la parteneri și în concordanță cu bugetele individuale, Bugetul Total și Sursele de Finanțare</a:t>
                      </a:r>
                      <a:endParaRPr lang="en-US" sz="1600" dirty="0">
                        <a:solidFill>
                          <a:srgbClr val="002060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3523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ro-RO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Justificarea costurilor</a:t>
            </a:r>
            <a:endParaRPr lang="en-US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610600" cy="4800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o-RO" sz="1800" b="1" dirty="0" smtClean="0"/>
              <a:t>Anexa A.1 (proiecte SOFT)</a:t>
            </a:r>
          </a:p>
          <a:p>
            <a:pPr marL="0" indent="0">
              <a:buNone/>
            </a:pPr>
            <a:r>
              <a:rPr lang="ro-RO" sz="1800" b="1" dirty="0" smtClean="0"/>
              <a:t>Anexa A.2 (proiecte HARD)</a:t>
            </a:r>
            <a:endParaRPr lang="ro-RO" sz="1800" b="1" dirty="0"/>
          </a:p>
          <a:p>
            <a:pPr marL="0" indent="0">
              <a:buNone/>
            </a:pPr>
            <a:endParaRPr lang="ro-RO" sz="2000" b="1" dirty="0" smtClean="0"/>
          </a:p>
          <a:p>
            <a:pPr marL="0" indent="0">
              <a:buNone/>
            </a:pPr>
            <a:r>
              <a:rPr lang="ro-RO" sz="2000" b="1" dirty="0" smtClean="0"/>
              <a:t>Recomandări </a:t>
            </a:r>
            <a:r>
              <a:rPr lang="ro-RO" sz="2000" b="1" dirty="0"/>
              <a:t>completare:</a:t>
            </a:r>
            <a:endParaRPr lang="en-US" sz="1600" b="1" dirty="0"/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Trebuie completată de către fiecare partener pentru partea proprie de buget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Justificările trebuie prezentate pentru fiecare linie / sub-linie de buget în coloana </a:t>
            </a:r>
            <a:r>
              <a:rPr lang="en-US" sz="1800" i="1" dirty="0"/>
              <a:t>Description and the justification of the costs </a:t>
            </a:r>
            <a:endParaRPr lang="ro-RO" sz="1800" i="1" dirty="0" smtClean="0"/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Anexa justificarea costurilor trebuie să fie în concordanță cu Bugetul (aceleași linii și aceleași valori) 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Fiecare linie va indica GA corespondent în coloana </a:t>
            </a:r>
            <a:r>
              <a:rPr lang="ro-RO" sz="1800" i="1" dirty="0" smtClean="0"/>
              <a:t>Related GA</a:t>
            </a:r>
            <a:endParaRPr lang="ro-RO" sz="1800" dirty="0" smtClean="0"/>
          </a:p>
          <a:p>
            <a:pPr marL="0" indent="0">
              <a:buNone/>
            </a:pPr>
            <a:r>
              <a:rPr lang="ro-RO" sz="1800" dirty="0" smtClean="0">
                <a:solidFill>
                  <a:srgbClr val="FF0000"/>
                </a:solidFill>
              </a:rPr>
              <a:t>      Atenție</a:t>
            </a:r>
            <a:r>
              <a:rPr lang="ro-RO" sz="1800" dirty="0">
                <a:solidFill>
                  <a:srgbClr val="FF0000"/>
                </a:solidFill>
              </a:rPr>
              <a:t>: </a:t>
            </a:r>
            <a:endParaRPr lang="ro-RO" sz="1800" dirty="0" smtClean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ro-RO" sz="1800" dirty="0" smtClean="0">
                <a:solidFill>
                  <a:srgbClr val="FF0000"/>
                </a:solidFill>
              </a:rPr>
              <a:t>Trebuie </a:t>
            </a:r>
            <a:r>
              <a:rPr lang="ro-RO" sz="1800" dirty="0">
                <a:solidFill>
                  <a:srgbClr val="FF0000"/>
                </a:solidFill>
              </a:rPr>
              <a:t>utilizată versiunea modificată prin CORRIGENDUM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endParaRPr lang="ro-RO" sz="1800" dirty="0" smtClean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ro-RO" sz="1800" dirty="0" smtClean="0">
                <a:solidFill>
                  <a:srgbClr val="FF0000"/>
                </a:solidFill>
              </a:rPr>
              <a:t>A</a:t>
            </a:r>
            <a:r>
              <a:rPr lang="en-US" sz="1800" dirty="0" err="1" smtClean="0">
                <a:solidFill>
                  <a:srgbClr val="FF0000"/>
                </a:solidFill>
              </a:rPr>
              <a:t>ceast</a:t>
            </a:r>
            <a:r>
              <a:rPr lang="ro-RO" sz="1800" dirty="0">
                <a:solidFill>
                  <a:srgbClr val="FF0000"/>
                </a:solidFill>
              </a:rPr>
              <a:t>ă  versiune cuprinde instrucțiuni și recomandări de </a:t>
            </a:r>
            <a:r>
              <a:rPr lang="ro-RO" sz="1800" dirty="0" smtClean="0">
                <a:solidFill>
                  <a:srgbClr val="FF0000"/>
                </a:solidFill>
              </a:rPr>
              <a:t>completare</a:t>
            </a:r>
            <a:endParaRPr lang="ro-RO" sz="18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ro-RO" sz="1800" dirty="0"/>
          </a:p>
          <a:p>
            <a:pPr>
              <a:buFont typeface="Wingdings" pitchFamily="2" charset="2"/>
              <a:buChar char="§"/>
            </a:pPr>
            <a:endParaRPr lang="ro-RO" sz="2000" dirty="0"/>
          </a:p>
        </p:txBody>
      </p:sp>
    </p:spTree>
    <p:extLst>
      <p:ext uri="{BB962C8B-B14F-4D97-AF65-F5344CB8AC3E}">
        <p14:creationId xmlns:p14="http://schemas.microsoft.com/office/powerpoint/2010/main" val="3560984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ro-RO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Planul financiar al Proiectului</a:t>
            </a:r>
            <a:endParaRPr lang="en-US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610600" cy="4800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o-RO" sz="1800" b="1" dirty="0" smtClean="0"/>
              <a:t>Anexa A.</a:t>
            </a:r>
            <a:r>
              <a:rPr lang="en-US" sz="1800" b="1" dirty="0" smtClean="0"/>
              <a:t>2</a:t>
            </a:r>
            <a:r>
              <a:rPr lang="ro-RO" sz="1800" b="1" dirty="0" smtClean="0"/>
              <a:t>.1</a:t>
            </a:r>
            <a:r>
              <a:rPr lang="en-US" sz="1800" b="1" dirty="0" smtClean="0"/>
              <a:t> – </a:t>
            </a:r>
            <a:r>
              <a:rPr lang="en-US" sz="1800" b="1" dirty="0" err="1" smtClean="0"/>
              <a:t>proiecte</a:t>
            </a:r>
            <a:r>
              <a:rPr lang="en-US" sz="1800" b="1" dirty="0" smtClean="0"/>
              <a:t> SOFT </a:t>
            </a:r>
            <a:r>
              <a:rPr lang="ro-RO" sz="1800" b="1" dirty="0"/>
              <a:t>(durata 12 luni sau grant </a:t>
            </a:r>
            <a:r>
              <a:rPr lang="en-US" sz="1800" b="1" dirty="0"/>
              <a:t>&lt;= 100.000 EUR) </a:t>
            </a:r>
            <a:endParaRPr lang="en-US" sz="1800" b="1" dirty="0" smtClean="0"/>
          </a:p>
          <a:p>
            <a:pPr marL="0" indent="0">
              <a:buNone/>
            </a:pPr>
            <a:r>
              <a:rPr lang="en-US" sz="1800" b="1" dirty="0" err="1" smtClean="0"/>
              <a:t>Anexa</a:t>
            </a:r>
            <a:r>
              <a:rPr lang="ro-RO" sz="1800" b="1" dirty="0" smtClean="0"/>
              <a:t> A.</a:t>
            </a:r>
            <a:r>
              <a:rPr lang="en-US" sz="1800" b="1" dirty="0" smtClean="0"/>
              <a:t>2</a:t>
            </a:r>
            <a:r>
              <a:rPr lang="ro-RO" sz="1800" b="1" dirty="0" smtClean="0"/>
              <a:t>.2</a:t>
            </a:r>
            <a:r>
              <a:rPr lang="en-US" sz="1800" b="1" dirty="0" smtClean="0"/>
              <a:t> </a:t>
            </a:r>
            <a:r>
              <a:rPr lang="en-US" sz="1800" b="1" dirty="0"/>
              <a:t>– </a:t>
            </a:r>
            <a:r>
              <a:rPr lang="en-US" sz="1800" b="1" dirty="0" err="1"/>
              <a:t>proiecte</a:t>
            </a:r>
            <a:r>
              <a:rPr lang="en-US" sz="1800" b="1" dirty="0"/>
              <a:t> </a:t>
            </a:r>
            <a:r>
              <a:rPr lang="en-US" sz="1800" b="1" dirty="0" smtClean="0"/>
              <a:t>SOFT </a:t>
            </a:r>
            <a:r>
              <a:rPr lang="ro-RO" sz="1800" b="1" dirty="0" smtClean="0"/>
              <a:t>(durata</a:t>
            </a:r>
            <a:r>
              <a:rPr lang="en-US" sz="1800" b="1" dirty="0" smtClean="0"/>
              <a:t> &gt;</a:t>
            </a:r>
            <a:r>
              <a:rPr lang="ro-RO" sz="1800" b="1" dirty="0" smtClean="0"/>
              <a:t> </a:t>
            </a:r>
            <a:r>
              <a:rPr lang="ro-RO" sz="1800" b="1" dirty="0"/>
              <a:t>12 luni sau grant </a:t>
            </a:r>
            <a:r>
              <a:rPr lang="en-US" sz="1800" b="1" dirty="0" smtClean="0"/>
              <a:t>&gt; 100.000 </a:t>
            </a:r>
            <a:r>
              <a:rPr lang="en-US" sz="1800" b="1" dirty="0"/>
              <a:t>EUR</a:t>
            </a:r>
            <a:r>
              <a:rPr lang="en-US" sz="1800" b="1" dirty="0" smtClean="0"/>
              <a:t>)</a:t>
            </a:r>
          </a:p>
          <a:p>
            <a:pPr marL="0" indent="0">
              <a:buNone/>
            </a:pPr>
            <a:r>
              <a:rPr lang="ro-RO" sz="1800" b="1" dirty="0"/>
              <a:t>Anexa </a:t>
            </a:r>
            <a:r>
              <a:rPr lang="ro-RO" sz="1800" b="1" dirty="0" smtClean="0"/>
              <a:t>A.</a:t>
            </a:r>
            <a:r>
              <a:rPr lang="en-US" sz="1800" b="1" dirty="0" smtClean="0"/>
              <a:t>3</a:t>
            </a:r>
            <a:r>
              <a:rPr lang="ro-RO" sz="1800" b="1" dirty="0" smtClean="0"/>
              <a:t> </a:t>
            </a:r>
            <a:r>
              <a:rPr lang="en-US" sz="1800" b="1" dirty="0"/>
              <a:t>- </a:t>
            </a:r>
            <a:r>
              <a:rPr lang="ro-RO" sz="1800" b="1" dirty="0"/>
              <a:t>proiecte </a:t>
            </a:r>
            <a:r>
              <a:rPr lang="en-US" sz="1800" b="1" dirty="0" smtClean="0"/>
              <a:t>HARD</a:t>
            </a:r>
            <a:endParaRPr lang="ro-RO" sz="1800" b="1" dirty="0"/>
          </a:p>
          <a:p>
            <a:pPr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§"/>
            </a:pPr>
            <a:r>
              <a:rPr lang="ro-RO" sz="1800" dirty="0" smtClean="0"/>
              <a:t>Va fi utilizat doar în Evaluare pentru a analiza capacitatea financiară a partenerilor</a:t>
            </a:r>
          </a:p>
          <a:p>
            <a:pPr marL="0" indent="0">
              <a:buNone/>
            </a:pPr>
            <a:r>
              <a:rPr lang="ro-RO" sz="2000" b="1" dirty="0" smtClean="0"/>
              <a:t>Recomandări </a:t>
            </a:r>
            <a:r>
              <a:rPr lang="ro-RO" sz="2000" b="1" dirty="0"/>
              <a:t>completare:</a:t>
            </a:r>
            <a:endParaRPr lang="en-US" sz="1600" b="1" dirty="0"/>
          </a:p>
          <a:p>
            <a:pPr>
              <a:buFont typeface="Wingdings" pitchFamily="2" charset="2"/>
              <a:buChar char="§"/>
            </a:pPr>
            <a:r>
              <a:rPr lang="ro-RO" sz="1800" dirty="0"/>
              <a:t>Trebuie completat de către Aplicant pe baza informațiilor de la </a:t>
            </a:r>
            <a:r>
              <a:rPr lang="ro-RO" sz="1800" dirty="0" smtClean="0"/>
              <a:t>toți </a:t>
            </a:r>
            <a:r>
              <a:rPr lang="ro-RO" sz="1800" dirty="0"/>
              <a:t>partenerii din proiect și în concordanță cu bugetele individuale, Bugetul Total și Sursele de </a:t>
            </a:r>
            <a:r>
              <a:rPr lang="ro-RO" sz="1800" dirty="0" smtClean="0"/>
              <a:t>Finanțare</a:t>
            </a:r>
            <a:endParaRPr lang="en-US" sz="1800" dirty="0" smtClean="0"/>
          </a:p>
          <a:p>
            <a:pPr>
              <a:buFont typeface="Wingdings" pitchFamily="2" charset="2"/>
              <a:buChar char="§"/>
            </a:pPr>
            <a:r>
              <a:rPr lang="en-US" sz="1800" dirty="0" err="1" smtClean="0"/>
              <a:t>Formatul</a:t>
            </a:r>
            <a:r>
              <a:rPr lang="en-US" sz="1800" dirty="0" smtClean="0"/>
              <a:t> excel are 4 </a:t>
            </a:r>
            <a:r>
              <a:rPr lang="en-US" sz="1800" dirty="0" err="1" smtClean="0"/>
              <a:t>foi</a:t>
            </a:r>
            <a:r>
              <a:rPr lang="en-US" sz="1800" dirty="0" smtClean="0"/>
              <a:t>: </a:t>
            </a:r>
            <a:r>
              <a:rPr lang="en-US" sz="1800" i="1" dirty="0" err="1" smtClean="0"/>
              <a:t>Instruc</a:t>
            </a:r>
            <a:r>
              <a:rPr lang="ro-RO" sz="1800" i="1" dirty="0" smtClean="0"/>
              <a:t>țiuni, Sumar, Contribuții </a:t>
            </a:r>
            <a:r>
              <a:rPr lang="ro-RO" sz="1800" dirty="0" smtClean="0"/>
              <a:t>și </a:t>
            </a:r>
            <a:r>
              <a:rPr lang="ro-RO" sz="1800" i="1" dirty="0" smtClean="0"/>
              <a:t>Plăți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Trebuie urmărite instrucțiunile din foaia </a:t>
            </a:r>
            <a:r>
              <a:rPr lang="ro-RO" sz="1800" i="1" dirty="0" smtClean="0"/>
              <a:t>Instrucțiuni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Trebuie avute în vedere avertizările / validările generate automat</a:t>
            </a:r>
          </a:p>
          <a:p>
            <a:pPr>
              <a:buFont typeface="Wingdings" pitchFamily="2" charset="2"/>
              <a:buChar char="§"/>
            </a:pPr>
            <a:endParaRPr lang="ro-RO" sz="1800" dirty="0" smtClean="0"/>
          </a:p>
          <a:p>
            <a:pPr lvl="1">
              <a:buFont typeface="Wingdings" pitchFamily="2" charset="2"/>
              <a:buChar char="§"/>
            </a:pPr>
            <a:endParaRPr lang="en-US" sz="1400" dirty="0">
              <a:solidFill>
                <a:srgbClr val="002060"/>
              </a:solidFill>
              <a:latin typeface="Calibri Light" panose="020F0302020204030204" pitchFamily="34" charset="0"/>
            </a:endParaRPr>
          </a:p>
          <a:p>
            <a:pPr>
              <a:buFont typeface="Wingdings" pitchFamily="2" charset="2"/>
              <a:buChar char="§"/>
            </a:pPr>
            <a:endParaRPr lang="ro-RO" sz="1800" dirty="0" smtClean="0"/>
          </a:p>
          <a:p>
            <a:pPr>
              <a:buFont typeface="Wingdings" pitchFamily="2" charset="2"/>
              <a:buChar char="§"/>
            </a:pPr>
            <a:endParaRPr lang="ro-RO" sz="1800" dirty="0"/>
          </a:p>
          <a:p>
            <a:pPr>
              <a:buFont typeface="Wingdings" pitchFamily="2" charset="2"/>
              <a:buChar char="§"/>
            </a:pPr>
            <a:endParaRPr lang="ro-RO" sz="2000" dirty="0"/>
          </a:p>
        </p:txBody>
      </p:sp>
    </p:spTree>
    <p:extLst>
      <p:ext uri="{BB962C8B-B14F-4D97-AF65-F5344CB8AC3E}">
        <p14:creationId xmlns:p14="http://schemas.microsoft.com/office/powerpoint/2010/main" val="339652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ro-RO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Planul financiar al Proiectului</a:t>
            </a:r>
            <a:endParaRPr lang="en-US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610600" cy="4800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o-RO" sz="2000" b="1" dirty="0" smtClean="0">
                <a:solidFill>
                  <a:srgbClr val="FF0000"/>
                </a:solidFill>
              </a:rPr>
              <a:t>Foaia </a:t>
            </a:r>
            <a:r>
              <a:rPr lang="ro-RO" sz="2000" b="1" i="1" dirty="0" smtClean="0">
                <a:solidFill>
                  <a:srgbClr val="FF0000"/>
                </a:solidFill>
              </a:rPr>
              <a:t>Sumar</a:t>
            </a:r>
            <a:endParaRPr lang="ro-RO" sz="2000" i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o-RO" sz="2000" b="1" dirty="0" smtClean="0"/>
              <a:t>Recomandări completare:</a:t>
            </a:r>
            <a:endParaRPr lang="en-US" sz="1600" b="1" dirty="0" smtClean="0"/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De completat Titlul proiectului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De completat valoarea bugetului pe anul 1 în acord cu bugetul fiecărui partener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>
                <a:solidFill>
                  <a:srgbClr val="FF0000"/>
                </a:solidFill>
              </a:rPr>
              <a:t>Atenție la cheile de verificare referitoare la contribuțiile și plățile pentru An 1</a:t>
            </a:r>
            <a:endParaRPr lang="ro-RO" sz="1800" dirty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§"/>
            </a:pPr>
            <a:endParaRPr lang="en-US" sz="1400" dirty="0" smtClean="0">
              <a:solidFill>
                <a:srgbClr val="002060"/>
              </a:solidFill>
              <a:latin typeface="Calibri Light" panose="020F0302020204030204" pitchFamily="34" charset="0"/>
            </a:endParaRPr>
          </a:p>
          <a:p>
            <a:pPr>
              <a:buFont typeface="Wingdings" pitchFamily="2" charset="2"/>
              <a:buChar char="§"/>
            </a:pPr>
            <a:endParaRPr lang="ro-RO" sz="1800" dirty="0" smtClean="0"/>
          </a:p>
          <a:p>
            <a:pPr marL="0" indent="0">
              <a:buNone/>
            </a:pPr>
            <a:r>
              <a:rPr lang="ro-RO" sz="2000" b="1" dirty="0">
                <a:solidFill>
                  <a:srgbClr val="FF0000"/>
                </a:solidFill>
              </a:rPr>
              <a:t>Foaia </a:t>
            </a:r>
            <a:r>
              <a:rPr lang="ro-RO" sz="2000" b="1" i="1" dirty="0">
                <a:solidFill>
                  <a:srgbClr val="FF0000"/>
                </a:solidFill>
              </a:rPr>
              <a:t>Plăți</a:t>
            </a:r>
            <a:endParaRPr lang="ro-RO" sz="2000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o-RO" sz="2000" b="1" dirty="0"/>
              <a:t>Recomandări completare:</a:t>
            </a:r>
            <a:endParaRPr lang="en-US" sz="1600" b="1" dirty="0"/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De </a:t>
            </a:r>
            <a:r>
              <a:rPr lang="ro-RO" sz="1800" dirty="0"/>
              <a:t>completat estimările de cheltuieli </a:t>
            </a:r>
            <a:r>
              <a:rPr lang="ro-RO" sz="1800" dirty="0" smtClean="0"/>
              <a:t>per </a:t>
            </a:r>
            <a:r>
              <a:rPr lang="ro-RO" sz="1800" dirty="0"/>
              <a:t>semestru în acord cu Bugetul</a:t>
            </a:r>
          </a:p>
          <a:p>
            <a:pPr lvl="1">
              <a:buFont typeface="Wingdings" pitchFamily="2" charset="2"/>
              <a:buChar char="§"/>
            </a:pPr>
            <a:r>
              <a:rPr lang="ro-RO" sz="1700" dirty="0"/>
              <a:t>De ținut cont de alocarea în buget din coloanele </a:t>
            </a:r>
            <a:r>
              <a:rPr lang="ro-RO" sz="1700" i="1" dirty="0"/>
              <a:t>All years </a:t>
            </a:r>
            <a:r>
              <a:rPr lang="ro-RO" sz="1700" dirty="0"/>
              <a:t>și </a:t>
            </a:r>
            <a:r>
              <a:rPr lang="ro-RO" sz="1700" i="1" dirty="0"/>
              <a:t>Year 1</a:t>
            </a:r>
          </a:p>
          <a:p>
            <a:pPr lvl="1">
              <a:buFont typeface="Wingdings" pitchFamily="2" charset="2"/>
              <a:buChar char="§"/>
            </a:pPr>
            <a:r>
              <a:rPr lang="ro-RO" sz="1700" dirty="0"/>
              <a:t>De avut în vedere unitățile din coloana </a:t>
            </a:r>
            <a:r>
              <a:rPr lang="ro-RO" sz="1700" i="1" dirty="0"/>
              <a:t>Unit </a:t>
            </a:r>
            <a:r>
              <a:rPr lang="ro-RO" sz="1700" dirty="0"/>
              <a:t>(de ex. Per month</a:t>
            </a:r>
            <a:r>
              <a:rPr lang="ro-RO" sz="1700" dirty="0" smtClean="0"/>
              <a:t>)</a:t>
            </a:r>
            <a:endParaRPr lang="en-US" sz="1700" dirty="0" smtClean="0"/>
          </a:p>
          <a:p>
            <a:pPr>
              <a:buFont typeface="Wingdings" pitchFamily="2" charset="2"/>
              <a:buChar char="§"/>
            </a:pPr>
            <a:endParaRPr lang="ro-RO" sz="1800" dirty="0"/>
          </a:p>
          <a:p>
            <a:pPr>
              <a:buFont typeface="Wingdings" pitchFamily="2" charset="2"/>
              <a:buChar char="§"/>
            </a:pPr>
            <a:endParaRPr lang="ro-RO" sz="2000" dirty="0"/>
          </a:p>
        </p:txBody>
      </p:sp>
    </p:spTree>
    <p:extLst>
      <p:ext uri="{BB962C8B-B14F-4D97-AF65-F5344CB8AC3E}">
        <p14:creationId xmlns:p14="http://schemas.microsoft.com/office/powerpoint/2010/main" val="2310679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ro-RO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Planul financiar al Proiectului</a:t>
            </a:r>
            <a:endParaRPr lang="en-US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610600" cy="4800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o-RO" sz="2000" b="1" dirty="0" smtClean="0">
                <a:solidFill>
                  <a:srgbClr val="FF0000"/>
                </a:solidFill>
              </a:rPr>
              <a:t>Foaia </a:t>
            </a:r>
            <a:r>
              <a:rPr lang="ro-RO" sz="2000" b="1" i="1" dirty="0" smtClean="0">
                <a:solidFill>
                  <a:srgbClr val="FF0000"/>
                </a:solidFill>
              </a:rPr>
              <a:t>Contribuții</a:t>
            </a:r>
            <a:endParaRPr lang="ro-RO" sz="2000" i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o-RO" sz="2000" b="1" dirty="0" smtClean="0"/>
              <a:t>Recomandări completare:</a:t>
            </a:r>
            <a:endParaRPr lang="en-US" sz="1600" b="1" dirty="0" smtClean="0"/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De estimat contribuția UE pe semestre</a:t>
            </a:r>
          </a:p>
          <a:p>
            <a:pPr lvl="1">
              <a:buFont typeface="Wingdings" pitchFamily="2" charset="2"/>
              <a:buChar char="§"/>
            </a:pPr>
            <a:r>
              <a:rPr lang="ro-RO" sz="1700" dirty="0"/>
              <a:t>De </a:t>
            </a:r>
            <a:r>
              <a:rPr lang="ro-RO" sz="1700" dirty="0" smtClean="0"/>
              <a:t>calculat și completat tranș</a:t>
            </a:r>
            <a:r>
              <a:rPr lang="en-US" sz="1700" dirty="0" err="1" smtClean="0"/>
              <a:t>ele</a:t>
            </a:r>
            <a:r>
              <a:rPr lang="en-US" sz="1700" dirty="0" smtClean="0"/>
              <a:t> de plat</a:t>
            </a:r>
            <a:r>
              <a:rPr lang="ro-RO" sz="1700" dirty="0" smtClean="0"/>
              <a:t>ă (avans și intermediară) conform recomandărilor din foaia </a:t>
            </a:r>
            <a:r>
              <a:rPr lang="ro-RO" sz="1700" dirty="0"/>
              <a:t> </a:t>
            </a:r>
            <a:r>
              <a:rPr lang="ro-RO" sz="1700" i="1" dirty="0" smtClean="0"/>
              <a:t>Instrucțiuni</a:t>
            </a:r>
            <a:endParaRPr lang="en-US" sz="1700" dirty="0" smtClean="0"/>
          </a:p>
          <a:p>
            <a:pPr lvl="1">
              <a:buFont typeface="Wingdings" pitchFamily="2" charset="2"/>
              <a:buChar char="§"/>
            </a:pPr>
            <a:r>
              <a:rPr lang="ro-RO" sz="1700" dirty="0"/>
              <a:t>De completat tranșa finală și sumele depuse în contul tranșei finale pe linia </a:t>
            </a:r>
            <a:r>
              <a:rPr lang="en-US" sz="1700" i="1" dirty="0"/>
              <a:t>Other funds necessary to finalize the project </a:t>
            </a:r>
            <a:endParaRPr lang="ro-RO" sz="1700" i="1" dirty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ro-RO" sz="1800" dirty="0"/>
              <a:t>De completat cofinantarea pe semestre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>
                <a:solidFill>
                  <a:srgbClr val="FF0000"/>
                </a:solidFill>
              </a:rPr>
              <a:t>Atenție: Contribuția UE semestrul 1 și 2 + cofinanțarea semestrul 1 și 2 + sumele depuse în contul tranșei finale anul 1 = Buget An </a:t>
            </a:r>
            <a:r>
              <a:rPr lang="ro-RO" sz="1800" dirty="0" smtClean="0">
                <a:solidFill>
                  <a:srgbClr val="FF0000"/>
                </a:solidFill>
              </a:rPr>
              <a:t>1</a:t>
            </a:r>
            <a:r>
              <a:rPr lang="ro-RO" sz="1300" dirty="0"/>
              <a:t>	</a:t>
            </a:r>
            <a:r>
              <a:rPr lang="ro-RO" sz="900" i="1" dirty="0" smtClean="0"/>
              <a:t>	                    			</a:t>
            </a:r>
          </a:p>
          <a:p>
            <a:pPr>
              <a:buFont typeface="Wingdings" pitchFamily="2" charset="2"/>
              <a:buChar char="§"/>
            </a:pPr>
            <a:endParaRPr lang="ro-RO" sz="2000" dirty="0"/>
          </a:p>
        </p:txBody>
      </p:sp>
    </p:spTree>
    <p:extLst>
      <p:ext uri="{BB962C8B-B14F-4D97-AF65-F5344CB8AC3E}">
        <p14:creationId xmlns:p14="http://schemas.microsoft.com/office/powerpoint/2010/main" val="2948307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ro-RO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Planul financiar al Proiectului</a:t>
            </a:r>
            <a:endParaRPr lang="en-US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610600" cy="4800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o-RO" sz="2000" b="1" dirty="0" smtClean="0">
                <a:solidFill>
                  <a:srgbClr val="FF0000"/>
                </a:solidFill>
              </a:rPr>
              <a:t>Foaia </a:t>
            </a:r>
            <a:r>
              <a:rPr lang="ro-RO" sz="2000" b="1" i="1" dirty="0" smtClean="0">
                <a:solidFill>
                  <a:srgbClr val="FF0000"/>
                </a:solidFill>
              </a:rPr>
              <a:t>Contribuții</a:t>
            </a:r>
            <a:endParaRPr lang="ro-RO" sz="2000" i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o-RO" sz="2000" b="1" dirty="0" smtClean="0"/>
              <a:t>Recomandări completare:</a:t>
            </a:r>
            <a:endParaRPr lang="ro-RO" sz="2100" dirty="0" smtClean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ro-RO" sz="2000" b="1" dirty="0" smtClean="0">
                <a:solidFill>
                  <a:srgbClr val="FF0000"/>
                </a:solidFill>
              </a:rPr>
              <a:t>Calcule: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Soft opțiunea 1</a:t>
            </a:r>
            <a:r>
              <a:rPr lang="ro-RO" sz="1800" dirty="0" smtClean="0">
                <a:solidFill>
                  <a:srgbClr val="FF0000"/>
                </a:solidFill>
              </a:rPr>
              <a:t>	</a:t>
            </a:r>
          </a:p>
          <a:p>
            <a:pPr lvl="1">
              <a:buFont typeface="Wingdings" pitchFamily="2" charset="2"/>
              <a:buChar char="§"/>
            </a:pPr>
            <a:r>
              <a:rPr lang="ro-RO" sz="1600" dirty="0" smtClean="0"/>
              <a:t>Tranșa 1 (avans) = Grant * </a:t>
            </a:r>
            <a:r>
              <a:rPr lang="en-US" sz="1600" dirty="0" smtClean="0"/>
              <a:t>7</a:t>
            </a:r>
            <a:r>
              <a:rPr lang="ro-RO" sz="1600" dirty="0" smtClean="0"/>
              <a:t>0% (</a:t>
            </a:r>
            <a:r>
              <a:rPr lang="en-US" sz="1600" dirty="0" smtClean="0"/>
              <a:t>A</a:t>
            </a:r>
            <a:r>
              <a:rPr lang="ro-RO" sz="1600" dirty="0" smtClean="0"/>
              <a:t>.2.1</a:t>
            </a:r>
            <a:r>
              <a:rPr lang="en-US" sz="1600" dirty="0" smtClean="0"/>
              <a:t>)</a:t>
            </a:r>
          </a:p>
          <a:p>
            <a:pPr lvl="1">
              <a:buFont typeface="Wingdings" pitchFamily="2" charset="2"/>
              <a:buChar char="§"/>
            </a:pPr>
            <a:r>
              <a:rPr lang="en-US" sz="1600" i="1" dirty="0" smtClean="0"/>
              <a:t>Other funds necessary to finalize the project = </a:t>
            </a:r>
            <a:r>
              <a:rPr lang="en-US" sz="1600" dirty="0" smtClean="0"/>
              <a:t>Grant * 20% </a:t>
            </a:r>
            <a:r>
              <a:rPr lang="ro-RO" sz="1600" dirty="0"/>
              <a:t>(</a:t>
            </a:r>
            <a:r>
              <a:rPr lang="en-US" sz="1600" dirty="0" smtClean="0"/>
              <a:t>A</a:t>
            </a:r>
            <a:r>
              <a:rPr lang="ro-RO" sz="1600" dirty="0" smtClean="0"/>
              <a:t>.</a:t>
            </a:r>
            <a:r>
              <a:rPr lang="en-US" sz="1600" dirty="0" smtClean="0"/>
              <a:t>2.1</a:t>
            </a:r>
            <a:r>
              <a:rPr lang="en-US" sz="1600" dirty="0"/>
              <a:t>) </a:t>
            </a:r>
            <a:r>
              <a:rPr lang="en-US" sz="1600" dirty="0" smtClean="0"/>
              <a:t>+ Grant * 10% (</a:t>
            </a:r>
            <a:r>
              <a:rPr lang="en-US" sz="1600" dirty="0" err="1" smtClean="0"/>
              <a:t>tran</a:t>
            </a:r>
            <a:r>
              <a:rPr lang="ro-RO" sz="1600" dirty="0" smtClean="0"/>
              <a:t>șa finală)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Soft </a:t>
            </a:r>
            <a:r>
              <a:rPr lang="ro-RO" sz="1800" dirty="0"/>
              <a:t>opțiunea </a:t>
            </a:r>
            <a:r>
              <a:rPr lang="ro-RO" sz="1800" dirty="0" smtClean="0"/>
              <a:t>2 + HARD</a:t>
            </a:r>
            <a:r>
              <a:rPr lang="ro-RO" sz="2400" dirty="0"/>
              <a:t>	</a:t>
            </a:r>
            <a:endParaRPr lang="en-US" sz="2400" dirty="0"/>
          </a:p>
          <a:p>
            <a:pPr lvl="1">
              <a:buFont typeface="Wingdings" pitchFamily="2" charset="2"/>
              <a:buChar char="§"/>
            </a:pPr>
            <a:r>
              <a:rPr lang="ro-RO" sz="1600" dirty="0"/>
              <a:t>Tranșa 1 (avans) = </a:t>
            </a:r>
            <a:r>
              <a:rPr lang="en-US" sz="1600" dirty="0"/>
              <a:t>Grant An 1 * 80% (A.</a:t>
            </a:r>
            <a:r>
              <a:rPr lang="ro-RO" sz="1600" dirty="0"/>
              <a:t>2</a:t>
            </a:r>
            <a:r>
              <a:rPr lang="en-US" sz="1600" dirty="0"/>
              <a:t>.2</a:t>
            </a:r>
            <a:r>
              <a:rPr lang="ro-RO" sz="1600" dirty="0"/>
              <a:t> / A.3</a:t>
            </a:r>
            <a:r>
              <a:rPr lang="en-US" sz="1600" dirty="0" smtClean="0"/>
              <a:t>)</a:t>
            </a:r>
            <a:endParaRPr lang="ro-RO" sz="1600" i="1" dirty="0" smtClean="0"/>
          </a:p>
          <a:p>
            <a:pPr lvl="1">
              <a:buFont typeface="Wingdings" pitchFamily="2" charset="2"/>
              <a:buChar char="§"/>
            </a:pPr>
            <a:r>
              <a:rPr lang="en-US" sz="1600" i="1" dirty="0" smtClean="0"/>
              <a:t>Other </a:t>
            </a:r>
            <a:r>
              <a:rPr lang="en-US" sz="1600" i="1" dirty="0"/>
              <a:t>funds necessary to finalize the project </a:t>
            </a:r>
            <a:r>
              <a:rPr lang="en-US" sz="1600" i="1" dirty="0" smtClean="0"/>
              <a:t>=</a:t>
            </a:r>
            <a:endParaRPr lang="ro-RO" sz="1600" i="1" dirty="0" smtClean="0"/>
          </a:p>
          <a:p>
            <a:pPr lvl="2">
              <a:buFont typeface="Wingdings" pitchFamily="2" charset="2"/>
              <a:buChar char="§"/>
            </a:pPr>
            <a:r>
              <a:rPr lang="en-US" sz="1600" dirty="0" smtClean="0"/>
              <a:t>Grant </a:t>
            </a:r>
            <a:r>
              <a:rPr lang="en-US" sz="1600" dirty="0"/>
              <a:t>An 1 * 20% (</a:t>
            </a:r>
            <a:r>
              <a:rPr lang="en-US" sz="1600" dirty="0" smtClean="0"/>
              <a:t>A.</a:t>
            </a:r>
            <a:r>
              <a:rPr lang="ro-RO" sz="1600" dirty="0" smtClean="0"/>
              <a:t>2</a:t>
            </a:r>
            <a:r>
              <a:rPr lang="en-US" sz="1600" dirty="0" smtClean="0"/>
              <a:t>.2</a:t>
            </a:r>
            <a:r>
              <a:rPr lang="ro-RO" sz="1600" dirty="0" smtClean="0"/>
              <a:t> / A.3</a:t>
            </a:r>
            <a:r>
              <a:rPr lang="en-US" sz="1600" dirty="0" smtClean="0"/>
              <a:t>)</a:t>
            </a:r>
            <a:r>
              <a:rPr lang="ro-RO" sz="1600" dirty="0" smtClean="0"/>
              <a:t> </a:t>
            </a:r>
            <a:r>
              <a:rPr lang="ro-RO" sz="1600" dirty="0"/>
              <a:t>– </a:t>
            </a:r>
            <a:r>
              <a:rPr lang="ro-RO" sz="1600" dirty="0" smtClean="0"/>
              <a:t> trebuie alocat pe semestrul </a:t>
            </a:r>
            <a:r>
              <a:rPr lang="ro-RO" sz="1600" dirty="0"/>
              <a:t>1 </a:t>
            </a:r>
            <a:r>
              <a:rPr lang="ro-RO" sz="1600" dirty="0" smtClean="0"/>
              <a:t>și /sau 2</a:t>
            </a:r>
          </a:p>
          <a:p>
            <a:pPr lvl="2">
              <a:buFont typeface="Wingdings" pitchFamily="2" charset="2"/>
              <a:buChar char="§"/>
            </a:pPr>
            <a:r>
              <a:rPr lang="ro-RO" sz="1600" dirty="0" smtClean="0"/>
              <a:t>Grant </a:t>
            </a:r>
            <a:r>
              <a:rPr lang="ro-RO" sz="1600" dirty="0"/>
              <a:t>* 10% (tranșa finală) – se alocă pe ultimul semestru	</a:t>
            </a:r>
            <a:r>
              <a:rPr lang="ro-RO" sz="1200" i="1" dirty="0" smtClean="0"/>
              <a:t>	                    			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Grant An 1 = Buget An 1 – contribuția proprie An 1</a:t>
            </a:r>
            <a:endParaRPr lang="ro-RO" sz="1800" dirty="0"/>
          </a:p>
        </p:txBody>
      </p:sp>
    </p:spTree>
    <p:extLst>
      <p:ext uri="{BB962C8B-B14F-4D97-AF65-F5344CB8AC3E}">
        <p14:creationId xmlns:p14="http://schemas.microsoft.com/office/powerpoint/2010/main" val="31592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ro-RO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Devizul de cheltuieli infrastructură</a:t>
            </a:r>
            <a:endParaRPr lang="en-US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610600" cy="4800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o-RO" sz="2000" b="1" dirty="0" smtClean="0"/>
              <a:t>Anexa A.1 (proiecte HARD)</a:t>
            </a:r>
            <a:endParaRPr lang="ro-RO" sz="2000" b="1" dirty="0"/>
          </a:p>
          <a:p>
            <a:pPr>
              <a:buFont typeface="Wingdings" pitchFamily="2" charset="2"/>
              <a:buChar char="§"/>
            </a:pPr>
            <a:r>
              <a:rPr lang="ro-RO" sz="1800" dirty="0"/>
              <a:t>Va fi utilizată doar în </a:t>
            </a:r>
            <a:r>
              <a:rPr lang="ro-RO" sz="1800" dirty="0" smtClean="0"/>
              <a:t>Evaluare</a:t>
            </a:r>
            <a:endParaRPr lang="ro-RO" sz="1800" dirty="0"/>
          </a:p>
          <a:p>
            <a:pPr marL="0" indent="0">
              <a:buNone/>
            </a:pPr>
            <a:endParaRPr lang="ro-RO" sz="2000" b="1" dirty="0" smtClean="0"/>
          </a:p>
          <a:p>
            <a:pPr marL="0" indent="0">
              <a:buNone/>
            </a:pPr>
            <a:r>
              <a:rPr lang="ro-RO" sz="2000" b="1" dirty="0" smtClean="0"/>
              <a:t>Recomandări </a:t>
            </a:r>
            <a:r>
              <a:rPr lang="ro-RO" sz="2000" b="1" dirty="0"/>
              <a:t>completare:</a:t>
            </a:r>
            <a:endParaRPr lang="en-US" sz="1600" b="1" dirty="0"/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Trebuie completată de către fiecare partener care execută o parte a componentei de infrastructură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Valorile din această anexă trebuie să fie în concordanță cu valorile din buget la care face referire și cu Descrierea infrastructurii din GA Works /Infrastructure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/>
              <a:t>Include categorii de costuri aferente infrastructurii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>
                <a:solidFill>
                  <a:srgbClr val="C00000"/>
                </a:solidFill>
              </a:rPr>
              <a:t>Atenție la costurile eligibile și la alocarea corectă pe linii</a:t>
            </a:r>
          </a:p>
          <a:p>
            <a:pPr marL="0" indent="0">
              <a:buNone/>
            </a:pPr>
            <a:endParaRPr lang="ro-RO" sz="1800" dirty="0"/>
          </a:p>
          <a:p>
            <a:pPr>
              <a:buFont typeface="Wingdings" pitchFamily="2" charset="2"/>
              <a:buChar char="§"/>
            </a:pPr>
            <a:endParaRPr lang="ro-RO" sz="2000" dirty="0"/>
          </a:p>
        </p:txBody>
      </p:sp>
    </p:spTree>
    <p:extLst>
      <p:ext uri="{BB962C8B-B14F-4D97-AF65-F5344CB8AC3E}">
        <p14:creationId xmlns:p14="http://schemas.microsoft.com/office/powerpoint/2010/main" val="3855430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ro-RO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Recomandări</a:t>
            </a:r>
            <a:endParaRPr lang="en-US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610600" cy="48006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ro-RO" sz="1800" dirty="0" smtClean="0"/>
              <a:t>Bugetul și anexele trebuie completate după CF – descrierea activităților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Costurile și justificările trebuie să fie concordante cu detaliile din descrierea activităților și cu informațiile din alte anexe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Costurile trebuie alocate corect pe liniile de buget (conform instrucțiunilor)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Costurile trebuie bine fundamentate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Costurile trebuie să fie eligibile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Costurile obligatorii  trebuie incluse în buget (verificarea cheltuielilor (MD), comunicare și vizibilitate, servicii financiare (costuri administrative) ș. a.). În caz contrar, vor fi suportate de către parteneri din resursele proprii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Sursele de finanțare trebuie trebuie să fie în concordanță cu Declarația Aplicantului / Declarațiile de parteneriat</a:t>
            </a:r>
          </a:p>
          <a:p>
            <a:pPr>
              <a:buFont typeface="Wingdings" pitchFamily="2" charset="2"/>
              <a:buChar char="§"/>
            </a:pPr>
            <a:endParaRPr lang="ro-RO" sz="1800" dirty="0"/>
          </a:p>
          <a:p>
            <a:pPr marL="0" indent="0">
              <a:buNone/>
            </a:pPr>
            <a:endParaRPr lang="ro-RO" sz="1800" dirty="0"/>
          </a:p>
          <a:p>
            <a:pPr>
              <a:buFont typeface="Wingdings" pitchFamily="2" charset="2"/>
              <a:buChar char="§"/>
            </a:pPr>
            <a:endParaRPr lang="ro-RO" sz="2000" dirty="0"/>
          </a:p>
        </p:txBody>
      </p:sp>
    </p:spTree>
    <p:extLst>
      <p:ext uri="{BB962C8B-B14F-4D97-AF65-F5344CB8AC3E}">
        <p14:creationId xmlns:p14="http://schemas.microsoft.com/office/powerpoint/2010/main" val="3874988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r>
              <a:rPr lang="ro-RO" sz="3200" dirty="0">
                <a:solidFill>
                  <a:srgbClr val="C00000"/>
                </a:solidFill>
              </a:rPr>
              <a:t>Mulţumim pentru atenţie!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pPr marL="0" lvl="0" indent="0" algn="ctr">
              <a:buNone/>
            </a:pPr>
            <a:endParaRPr lang="ro-RO" sz="2400" dirty="0" smtClean="0">
              <a:solidFill>
                <a:prstClr val="black"/>
              </a:solidFill>
            </a:endParaRPr>
          </a:p>
          <a:p>
            <a:pPr marL="0" lvl="0" indent="0" algn="ctr">
              <a:buNone/>
            </a:pPr>
            <a:r>
              <a:rPr lang="ro-RO" sz="2400" dirty="0" smtClean="0">
                <a:solidFill>
                  <a:prstClr val="black"/>
                </a:solidFill>
              </a:rPr>
              <a:t>Vă </a:t>
            </a:r>
            <a:r>
              <a:rPr lang="ro-RO" sz="2400" dirty="0">
                <a:solidFill>
                  <a:prstClr val="black"/>
                </a:solidFill>
              </a:rPr>
              <a:t>rugăm să verificaţi periodic noutăţile postate pe site-ul Programului</a:t>
            </a:r>
          </a:p>
          <a:p>
            <a:pPr marL="0" lvl="0" indent="0" algn="ctr">
              <a:buNone/>
            </a:pPr>
            <a:r>
              <a:rPr lang="ro-RO" sz="2800" dirty="0">
                <a:solidFill>
                  <a:prstClr val="black"/>
                </a:solidFill>
                <a:hlinkClick r:id="rId2"/>
              </a:rPr>
              <a:t>http://www.ro-md.ro-ua-md.net/en/</a:t>
            </a:r>
            <a:endParaRPr lang="ro-RO" sz="28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ro-RO" sz="2800" dirty="0">
              <a:solidFill>
                <a:prstClr val="black"/>
              </a:solidFill>
            </a:endParaRPr>
          </a:p>
          <a:p>
            <a:pPr marL="0" lvl="0" indent="0" algn="ctr">
              <a:buNone/>
            </a:pPr>
            <a:r>
              <a:rPr lang="ro-RO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Secretariatul Tehnic Comun</a:t>
            </a:r>
          </a:p>
          <a:p>
            <a:pPr marL="0" lvl="0" indent="0" algn="ctr">
              <a:buNone/>
            </a:pPr>
            <a:r>
              <a:rPr lang="ro-RO" sz="2400" dirty="0">
                <a:solidFill>
                  <a:prstClr val="black"/>
                </a:solidFill>
              </a:rPr>
              <a:t>Biroul Regional de Cooperare Transfrontalieră Iaşi pentru graniţa România-Republica Moldova</a:t>
            </a:r>
          </a:p>
          <a:p>
            <a:pPr marL="0" lvl="0" indent="0" algn="ctr">
              <a:buNone/>
            </a:pPr>
            <a:r>
              <a:rPr lang="ro-RO" sz="2000" b="1" dirty="0">
                <a:solidFill>
                  <a:prstClr val="black"/>
                </a:solidFill>
              </a:rPr>
              <a:t>Strada Dimitrie Ralet 2A, 700108 Iaşi, România</a:t>
            </a:r>
          </a:p>
          <a:p>
            <a:pPr marL="0" lvl="0" indent="0" algn="ctr">
              <a:buNone/>
            </a:pPr>
            <a:r>
              <a:rPr lang="en-US" sz="2800" dirty="0">
                <a:solidFill>
                  <a:prstClr val="black"/>
                </a:solidFill>
                <a:hlinkClick r:id="rId3"/>
              </a:rPr>
              <a:t>helpdesk@brctiasi.ro</a:t>
            </a:r>
            <a:r>
              <a:rPr lang="ro-RO" sz="2800" dirty="0">
                <a:solidFill>
                  <a:prstClr val="black"/>
                </a:solidFill>
              </a:rPr>
              <a:t> </a:t>
            </a:r>
            <a:endParaRPr lang="en-US" sz="28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1010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ro-RO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Reguli, restricții, diferențe RO-MD</a:t>
            </a:r>
            <a:endParaRPr lang="en-US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82000" cy="45720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ro-RO" sz="1800" dirty="0" smtClean="0"/>
              <a:t>Formatul CF va genera un număr de bugete individuale egal cu numărul beneficiarilor (Aplicant + parteneri) din partea B. Descrierea beneficiarilor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Din oficiu, există doar 2 bugete individuale (Lead beneficiary, beneficiary 1)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Bugetul Total – completare</a:t>
            </a:r>
            <a:r>
              <a:rPr lang="en-US" sz="1800" dirty="0" smtClean="0"/>
              <a:t> automat</a:t>
            </a:r>
            <a:r>
              <a:rPr lang="ro-RO" sz="1800" dirty="0" smtClean="0"/>
              <a:t>ă</a:t>
            </a:r>
            <a:r>
              <a:rPr lang="en-US" sz="1800" dirty="0" smtClean="0"/>
              <a:t> (</a:t>
            </a:r>
            <a:r>
              <a:rPr lang="en-US" sz="1800" dirty="0" err="1" smtClean="0"/>
              <a:t>preluare</a:t>
            </a:r>
            <a:r>
              <a:rPr lang="en-US" sz="1800" dirty="0" smtClean="0"/>
              <a:t> </a:t>
            </a:r>
            <a:r>
              <a:rPr lang="en-US" sz="1800" dirty="0" smtClean="0">
                <a:sym typeface="Wingdings" pitchFamily="2" charset="2"/>
              </a:rPr>
              <a:t>date din </a:t>
            </a:r>
            <a:r>
              <a:rPr lang="ro-RO" sz="1800" dirty="0" smtClean="0"/>
              <a:t>bugetele individuale</a:t>
            </a:r>
            <a:r>
              <a:rPr lang="en-US" sz="1800" dirty="0" smtClean="0"/>
              <a:t>)</a:t>
            </a:r>
            <a:endParaRPr lang="ro-RO" sz="1800" dirty="0" smtClean="0"/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Bugetele individuale – </a:t>
            </a:r>
            <a:r>
              <a:rPr lang="en-US" sz="1800" dirty="0" smtClean="0"/>
              <a:t> </a:t>
            </a:r>
            <a:r>
              <a:rPr lang="en-US" sz="1800" dirty="0" err="1" smtClean="0"/>
              <a:t>acoper</a:t>
            </a:r>
            <a:r>
              <a:rPr lang="ro-RO" sz="1800" dirty="0" smtClean="0"/>
              <a:t>ă durata proiectului și perioadă 1 an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Cheltuieli în afara ariei programului – maxim 10% din Bugetul Total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Buget parteneri localizați în centrele majore – maxim 50% din Bugetul Total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Buget parteneri RO – include TVA (dacă nu poate fi recuperată)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Buget parteneri MD – nu include TVA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Anexa </a:t>
            </a:r>
            <a:r>
              <a:rPr lang="ro-RO" sz="1800" i="1" dirty="0" smtClean="0"/>
              <a:t>Justification of costs </a:t>
            </a:r>
            <a:r>
              <a:rPr lang="ro-RO" sz="1800" dirty="0" smtClean="0"/>
              <a:t>(A.1 / A.2) trebuie să fie în concordantă cu Bugetul (aceleași linii bugetare și aceleași valori)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Anexele </a:t>
            </a:r>
            <a:r>
              <a:rPr lang="ro-RO" sz="1800" i="1" dirty="0" smtClean="0"/>
              <a:t>Indicative budget breakdown </a:t>
            </a:r>
            <a:r>
              <a:rPr lang="ro-RO" sz="1800" dirty="0" smtClean="0"/>
              <a:t>și </a:t>
            </a:r>
            <a:r>
              <a:rPr lang="ro-RO" sz="1800" i="1" dirty="0" smtClean="0"/>
              <a:t>Financial plan </a:t>
            </a:r>
            <a:r>
              <a:rPr lang="ro-RO" sz="1800" dirty="0" smtClean="0">
                <a:sym typeface="Wingdings" pitchFamily="2" charset="2"/>
              </a:rPr>
              <a:t> concordante cu Bugetul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>
                <a:sym typeface="Wingdings" pitchFamily="2" charset="2"/>
              </a:rPr>
              <a:t>Trebuie utilizate doar formatele de anexe din Pachetul de Aplicație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>
                <a:sym typeface="Wingdings" pitchFamily="2" charset="2"/>
              </a:rPr>
              <a:t>Anexele trebuie să indice clar beneficiarul (partenerul) la care fac referire</a:t>
            </a:r>
            <a:endParaRPr lang="ro-RO" sz="1800" dirty="0"/>
          </a:p>
          <a:p>
            <a:pPr lvl="1">
              <a:buFont typeface="Wingdings" pitchFamily="2" charset="2"/>
              <a:buChar char="§"/>
            </a:pPr>
            <a:endParaRPr lang="en-US" sz="1600" dirty="0" smtClean="0"/>
          </a:p>
          <a:p>
            <a:pPr lvl="1">
              <a:buFont typeface="Wingdings" pitchFamily="2" charset="2"/>
              <a:buChar char="§"/>
            </a:pPr>
            <a:endParaRPr lang="en-US" sz="1600" dirty="0"/>
          </a:p>
          <a:p>
            <a:pPr lvl="1">
              <a:buFont typeface="Wingdings" pitchFamily="2" charset="2"/>
              <a:buChar char="§"/>
            </a:pPr>
            <a:endParaRPr lang="ro-RO" sz="1600" dirty="0"/>
          </a:p>
          <a:p>
            <a:pPr marL="457200" lvl="1" indent="0">
              <a:buNone/>
            </a:pPr>
            <a:endParaRPr lang="en-US" sz="1600" dirty="0"/>
          </a:p>
          <a:p>
            <a:pPr>
              <a:buFont typeface="Wingdings" pitchFamily="2" charset="2"/>
              <a:buChar char="§"/>
            </a:pPr>
            <a:endParaRPr lang="en-US" dirty="0" smtClean="0"/>
          </a:p>
          <a:p>
            <a:pPr>
              <a:buFont typeface="Wingdings" pitchFamily="2" charset="2"/>
              <a:buChar char="§"/>
            </a:pPr>
            <a:endParaRPr lang="en-US" sz="2400" dirty="0" smtClean="0"/>
          </a:p>
          <a:p>
            <a:pPr>
              <a:buFont typeface="Wingdings" pitchFamily="2" charset="2"/>
              <a:buChar char="§"/>
            </a:pPr>
            <a:endParaRPr lang="ro-RO" sz="2400" dirty="0"/>
          </a:p>
          <a:p>
            <a:pPr>
              <a:buFont typeface="Wingdings" pitchFamily="2" charset="2"/>
              <a:buChar char="§"/>
            </a:pPr>
            <a:endParaRPr lang="ro-RO" sz="2400" dirty="0"/>
          </a:p>
        </p:txBody>
      </p:sp>
    </p:spTree>
    <p:extLst>
      <p:ext uri="{BB962C8B-B14F-4D97-AF65-F5344CB8AC3E}">
        <p14:creationId xmlns:p14="http://schemas.microsoft.com/office/powerpoint/2010/main" val="2310277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ro-RO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Plafoane</a:t>
            </a:r>
            <a:endParaRPr lang="en-US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82000" cy="45720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ro-RO" sz="1800" dirty="0" smtClean="0"/>
              <a:t>Linia </a:t>
            </a:r>
            <a:r>
              <a:rPr lang="en-US" sz="1800" dirty="0"/>
              <a:t>2.1 Travels and </a:t>
            </a:r>
            <a:r>
              <a:rPr lang="en-US" sz="1800" dirty="0" err="1"/>
              <a:t>subsistance</a:t>
            </a:r>
            <a:r>
              <a:rPr lang="en-US" sz="1800" dirty="0"/>
              <a:t> for project </a:t>
            </a:r>
            <a:r>
              <a:rPr lang="en-US" sz="1800" dirty="0" smtClean="0"/>
              <a:t>preparation</a:t>
            </a:r>
            <a:endParaRPr lang="ro-RO" sz="1800" dirty="0" smtClean="0"/>
          </a:p>
          <a:p>
            <a:pPr lvl="1">
              <a:buFont typeface="Wingdings" pitchFamily="2" charset="2"/>
              <a:buChar char="§"/>
            </a:pPr>
            <a:r>
              <a:rPr lang="ro-RO" sz="1400" dirty="0" smtClean="0">
                <a:solidFill>
                  <a:srgbClr val="FF0000"/>
                </a:solidFill>
              </a:rPr>
              <a:t>Maxim 3</a:t>
            </a:r>
            <a:r>
              <a:rPr lang="en-US" sz="1400" dirty="0" smtClean="0">
                <a:solidFill>
                  <a:srgbClr val="FF0000"/>
                </a:solidFill>
              </a:rPr>
              <a:t>.000 EUR </a:t>
            </a:r>
            <a:r>
              <a:rPr lang="ro-RO" sz="1400" dirty="0" smtClean="0">
                <a:solidFill>
                  <a:srgbClr val="FF0000"/>
                </a:solidFill>
              </a:rPr>
              <a:t>(</a:t>
            </a:r>
            <a:r>
              <a:rPr lang="en-US" sz="1400" dirty="0" smtClean="0">
                <a:solidFill>
                  <a:srgbClr val="FF0000"/>
                </a:solidFill>
              </a:rPr>
              <a:t>la </a:t>
            </a:r>
            <a:r>
              <a:rPr lang="en-US" sz="1400" dirty="0" err="1" smtClean="0">
                <a:solidFill>
                  <a:srgbClr val="FF0000"/>
                </a:solidFill>
              </a:rPr>
              <a:t>nivelul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proiectului</a:t>
            </a:r>
            <a:r>
              <a:rPr lang="ro-RO" sz="1400" dirty="0" smtClean="0">
                <a:solidFill>
                  <a:srgbClr val="FF0000"/>
                </a:solidFill>
              </a:rPr>
              <a:t>)</a:t>
            </a:r>
            <a:endParaRPr lang="en-US" sz="1400" dirty="0" smtClean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Capitolul 3. Infrastructure</a:t>
            </a:r>
            <a:endParaRPr lang="ro-RO" sz="1800" dirty="0"/>
          </a:p>
          <a:p>
            <a:pPr lvl="1">
              <a:buFont typeface="Wingdings" pitchFamily="2" charset="2"/>
              <a:buChar char="§"/>
            </a:pPr>
            <a:r>
              <a:rPr lang="ro-RO" sz="1400" dirty="0" smtClean="0">
                <a:solidFill>
                  <a:srgbClr val="FF0000"/>
                </a:solidFill>
              </a:rPr>
              <a:t>Minim 1</a:t>
            </a:r>
            <a:r>
              <a:rPr lang="en-US" sz="1400" dirty="0" smtClean="0">
                <a:solidFill>
                  <a:srgbClr val="FF0000"/>
                </a:solidFill>
              </a:rPr>
              <a:t>.000.000 EUR </a:t>
            </a:r>
            <a:r>
              <a:rPr lang="ro-RO" sz="1400" dirty="0">
                <a:solidFill>
                  <a:srgbClr val="FF0000"/>
                </a:solidFill>
              </a:rPr>
              <a:t>(</a:t>
            </a:r>
            <a:r>
              <a:rPr lang="en-US" sz="1400" dirty="0">
                <a:solidFill>
                  <a:srgbClr val="FF0000"/>
                </a:solidFill>
              </a:rPr>
              <a:t>la </a:t>
            </a:r>
            <a:r>
              <a:rPr lang="en-US" sz="1400" dirty="0" err="1">
                <a:solidFill>
                  <a:srgbClr val="FF0000"/>
                </a:solidFill>
              </a:rPr>
              <a:t>nivelul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dirty="0" err="1">
                <a:solidFill>
                  <a:srgbClr val="FF0000"/>
                </a:solidFill>
              </a:rPr>
              <a:t>proiectului</a:t>
            </a:r>
            <a:r>
              <a:rPr lang="ro-RO" sz="1400" dirty="0" smtClean="0">
                <a:solidFill>
                  <a:srgbClr val="FF0000"/>
                </a:solidFill>
              </a:rPr>
              <a:t>)</a:t>
            </a:r>
            <a:endParaRPr lang="en-US" sz="1400" dirty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US" sz="1800" dirty="0" err="1" smtClean="0"/>
              <a:t>Linia</a:t>
            </a:r>
            <a:r>
              <a:rPr lang="en-US" sz="1800" dirty="0" smtClean="0"/>
              <a:t> 3.1 </a:t>
            </a:r>
            <a:r>
              <a:rPr lang="ro-RO" sz="1800" dirty="0" smtClean="0"/>
              <a:t> </a:t>
            </a:r>
            <a:r>
              <a:rPr lang="en-US" sz="1800" dirty="0" smtClean="0"/>
              <a:t>(</a:t>
            </a:r>
            <a:r>
              <a:rPr lang="en-US" sz="1800" dirty="0" err="1" smtClean="0"/>
              <a:t>doar</a:t>
            </a:r>
            <a:r>
              <a:rPr lang="en-US" sz="1800" dirty="0" smtClean="0"/>
              <a:t> </a:t>
            </a:r>
            <a:r>
              <a:rPr lang="en-US" sz="1800" dirty="0" err="1" smtClean="0"/>
              <a:t>pentru</a:t>
            </a:r>
            <a:r>
              <a:rPr lang="en-US" sz="1800" dirty="0" smtClean="0"/>
              <a:t> </a:t>
            </a:r>
            <a:r>
              <a:rPr lang="en-US" sz="1800" dirty="0" err="1" smtClean="0"/>
              <a:t>proiectele</a:t>
            </a:r>
            <a:r>
              <a:rPr lang="en-US" sz="1800" dirty="0" smtClean="0"/>
              <a:t> HARD </a:t>
            </a:r>
            <a:r>
              <a:rPr lang="en-US" sz="1800" dirty="0" err="1" smtClean="0"/>
              <a:t>sau</a:t>
            </a:r>
            <a:r>
              <a:rPr lang="en-US" sz="1800" dirty="0" smtClean="0"/>
              <a:t> SOFT cu component</a:t>
            </a:r>
            <a:r>
              <a:rPr lang="ro-RO" sz="1800" dirty="0" smtClean="0"/>
              <a:t>ă de infrastructură)</a:t>
            </a:r>
            <a:endParaRPr lang="ro-RO" sz="1800" dirty="0"/>
          </a:p>
          <a:p>
            <a:pPr lvl="1">
              <a:buFont typeface="Wingdings" pitchFamily="2" charset="2"/>
              <a:buChar char="§"/>
            </a:pPr>
            <a:r>
              <a:rPr lang="ro-RO" sz="1400" dirty="0" smtClean="0">
                <a:solidFill>
                  <a:srgbClr val="FF0000"/>
                </a:solidFill>
              </a:rPr>
              <a:t>Maxim 10% din </a:t>
            </a:r>
            <a:r>
              <a:rPr lang="ro-RO" sz="1400" dirty="0">
                <a:solidFill>
                  <a:srgbClr val="FF0000"/>
                </a:solidFill>
              </a:rPr>
              <a:t>Execuția Infrastructurii (la nivelul proiectului)</a:t>
            </a:r>
            <a:endParaRPr lang="ro-RO" sz="1400" dirty="0" smtClean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ro-RO" sz="1800" dirty="0"/>
              <a:t>Linia 4.1 </a:t>
            </a:r>
            <a:r>
              <a:rPr lang="ro-RO" sz="1800" dirty="0" smtClean="0"/>
              <a:t>Vehicles</a:t>
            </a:r>
          </a:p>
          <a:p>
            <a:pPr lvl="1">
              <a:buFont typeface="Wingdings" pitchFamily="2" charset="2"/>
              <a:buChar char="§"/>
            </a:pPr>
            <a:r>
              <a:rPr lang="ro-RO" sz="1400" dirty="0">
                <a:solidFill>
                  <a:srgbClr val="FF0000"/>
                </a:solidFill>
              </a:rPr>
              <a:t>Maxim </a:t>
            </a:r>
            <a:r>
              <a:rPr lang="ro-RO" sz="1400" dirty="0" smtClean="0">
                <a:solidFill>
                  <a:srgbClr val="FF0000"/>
                </a:solidFill>
              </a:rPr>
              <a:t>18.000 EUR (doar pentru activități de management de project)</a:t>
            </a:r>
            <a:endParaRPr lang="ro-RO" sz="1400" dirty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Capitolul 7. Communication </a:t>
            </a:r>
            <a:r>
              <a:rPr lang="ro-RO" sz="1800" dirty="0"/>
              <a:t>and visibility actions</a:t>
            </a:r>
          </a:p>
          <a:p>
            <a:pPr lvl="1">
              <a:buFont typeface="Wingdings" pitchFamily="2" charset="2"/>
              <a:buChar char="§"/>
            </a:pPr>
            <a:r>
              <a:rPr lang="ro-RO" sz="1400" dirty="0" smtClean="0">
                <a:solidFill>
                  <a:srgbClr val="FF0000"/>
                </a:solidFill>
              </a:rPr>
              <a:t>Minim 2% din Total costuri directe eligibile (cap. 8) din care au fost scăzute în prealabil costurile cu infrastructura (cap. 3) și Comunicarea și vizibilitatea (cap. </a:t>
            </a:r>
            <a:r>
              <a:rPr lang="ro-RO" sz="1400" dirty="0">
                <a:solidFill>
                  <a:srgbClr val="FF0000"/>
                </a:solidFill>
              </a:rPr>
              <a:t>7) </a:t>
            </a:r>
            <a:r>
              <a:rPr lang="ro-RO" sz="1400" dirty="0" smtClean="0">
                <a:solidFill>
                  <a:srgbClr val="FF0000"/>
                </a:solidFill>
              </a:rPr>
              <a:t> - la nivelul proiectului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/>
              <a:t>Capitolul 9.  Administrative </a:t>
            </a:r>
            <a:r>
              <a:rPr lang="ro-RO" sz="1800" dirty="0" smtClean="0"/>
              <a:t>costs</a:t>
            </a:r>
          </a:p>
          <a:p>
            <a:pPr lvl="1">
              <a:buFont typeface="Wingdings" pitchFamily="2" charset="2"/>
              <a:buChar char="§"/>
            </a:pPr>
            <a:r>
              <a:rPr lang="ro-RO" sz="1400" dirty="0" smtClean="0">
                <a:solidFill>
                  <a:srgbClr val="FF0000"/>
                </a:solidFill>
              </a:rPr>
              <a:t>Maxim 7% *  (Total </a:t>
            </a:r>
            <a:r>
              <a:rPr lang="ro-RO" sz="1400" dirty="0">
                <a:solidFill>
                  <a:srgbClr val="FF0000"/>
                </a:solidFill>
              </a:rPr>
              <a:t>costuri directe eligibile (cap. 8) </a:t>
            </a:r>
            <a:r>
              <a:rPr lang="ro-RO" sz="1400" dirty="0" smtClean="0">
                <a:solidFill>
                  <a:srgbClr val="FF0000"/>
                </a:solidFill>
              </a:rPr>
              <a:t>- infrastructura </a:t>
            </a:r>
            <a:r>
              <a:rPr lang="ro-RO" sz="1400" dirty="0">
                <a:solidFill>
                  <a:srgbClr val="FF0000"/>
                </a:solidFill>
              </a:rPr>
              <a:t>(cap. 3</a:t>
            </a:r>
            <a:r>
              <a:rPr lang="ro-RO" sz="1400" dirty="0" smtClean="0">
                <a:solidFill>
                  <a:srgbClr val="FF0000"/>
                </a:solidFill>
              </a:rPr>
              <a:t>) – la nivelul proiectului</a:t>
            </a:r>
            <a:endParaRPr lang="en-US" sz="1400" dirty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ro-RO" sz="1800" dirty="0"/>
              <a:t>Capitolul </a:t>
            </a:r>
            <a:r>
              <a:rPr lang="ro-RO" sz="1800" dirty="0" smtClean="0"/>
              <a:t>10. </a:t>
            </a:r>
            <a:r>
              <a:rPr lang="ro-RO" sz="1800" dirty="0"/>
              <a:t>Contingency </a:t>
            </a:r>
            <a:r>
              <a:rPr lang="ro-RO" sz="1800" dirty="0" smtClean="0"/>
              <a:t>reserve</a:t>
            </a:r>
          </a:p>
          <a:p>
            <a:pPr lvl="1">
              <a:buFont typeface="Wingdings" pitchFamily="2" charset="2"/>
              <a:buChar char="§"/>
            </a:pPr>
            <a:r>
              <a:rPr lang="ro-RO" sz="1400" dirty="0">
                <a:solidFill>
                  <a:srgbClr val="FF0000"/>
                </a:solidFill>
              </a:rPr>
              <a:t>Maxim </a:t>
            </a:r>
            <a:r>
              <a:rPr lang="ro-RO" sz="1400" dirty="0" smtClean="0">
                <a:solidFill>
                  <a:srgbClr val="FF0000"/>
                </a:solidFill>
              </a:rPr>
              <a:t>10% din Execuția Infrastructurii (3.2) – la nivelul proiectului</a:t>
            </a:r>
            <a:endParaRPr lang="en-US" sz="1400" dirty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§"/>
            </a:pPr>
            <a:endParaRPr lang="en-US" sz="1400" dirty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§"/>
            </a:pPr>
            <a:endParaRPr lang="ro-RO" sz="2400" dirty="0"/>
          </a:p>
          <a:p>
            <a:pPr>
              <a:buFont typeface="Wingdings" pitchFamily="2" charset="2"/>
              <a:buChar char="§"/>
            </a:pPr>
            <a:endParaRPr lang="ro-RO" sz="2400" dirty="0"/>
          </a:p>
        </p:txBody>
      </p:sp>
    </p:spTree>
    <p:extLst>
      <p:ext uri="{BB962C8B-B14F-4D97-AF65-F5344CB8AC3E}">
        <p14:creationId xmlns:p14="http://schemas.microsoft.com/office/powerpoint/2010/main" val="1423786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ro-RO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Reguli linii /sub-linii buget</a:t>
            </a:r>
            <a:endParaRPr lang="en-US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52400" y="351243"/>
            <a:ext cx="8382000" cy="45720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endParaRPr lang="ro-RO" sz="1800" dirty="0" smtClean="0"/>
          </a:p>
          <a:p>
            <a:pPr>
              <a:buFont typeface="Wingdings" pitchFamily="2" charset="2"/>
              <a:buChar char="§"/>
            </a:pPr>
            <a:endParaRPr lang="en-US" sz="1600" dirty="0" smtClean="0"/>
          </a:p>
          <a:p>
            <a:pPr lvl="1">
              <a:buFont typeface="Wingdings" pitchFamily="2" charset="2"/>
              <a:buChar char="§"/>
            </a:pPr>
            <a:endParaRPr lang="en-US" sz="1600" dirty="0"/>
          </a:p>
          <a:p>
            <a:pPr lvl="1">
              <a:buFont typeface="Wingdings" pitchFamily="2" charset="2"/>
              <a:buChar char="§"/>
            </a:pPr>
            <a:endParaRPr lang="ro-RO" sz="1600" dirty="0"/>
          </a:p>
          <a:p>
            <a:pPr marL="457200" lvl="1" indent="0">
              <a:buNone/>
            </a:pPr>
            <a:endParaRPr lang="en-US" sz="1600" dirty="0"/>
          </a:p>
          <a:p>
            <a:pPr>
              <a:buFont typeface="Wingdings" pitchFamily="2" charset="2"/>
              <a:buChar char="§"/>
            </a:pPr>
            <a:endParaRPr lang="en-US" dirty="0" smtClean="0"/>
          </a:p>
          <a:p>
            <a:pPr>
              <a:buFont typeface="Wingdings" pitchFamily="2" charset="2"/>
              <a:buChar char="§"/>
            </a:pPr>
            <a:endParaRPr lang="en-US" sz="2400" dirty="0" smtClean="0"/>
          </a:p>
          <a:p>
            <a:pPr>
              <a:buFont typeface="Wingdings" pitchFamily="2" charset="2"/>
              <a:buChar char="§"/>
            </a:pPr>
            <a:endParaRPr lang="ro-RO" sz="2400" dirty="0"/>
          </a:p>
          <a:p>
            <a:pPr>
              <a:buFont typeface="Wingdings" pitchFamily="2" charset="2"/>
              <a:buChar char="§"/>
            </a:pPr>
            <a:endParaRPr lang="ro-RO" sz="2400" dirty="0"/>
          </a:p>
        </p:txBody>
      </p:sp>
      <p:sp>
        <p:nvSpPr>
          <p:cNvPr id="2" name="Rectangle 1"/>
          <p:cNvSpPr/>
          <p:nvPr/>
        </p:nvSpPr>
        <p:spPr>
          <a:xfrm>
            <a:off x="381000" y="4114800"/>
            <a:ext cx="8763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ro-RO" dirty="0" smtClean="0"/>
              <a:t>Bugetul </a:t>
            </a:r>
            <a:r>
              <a:rPr lang="ro-RO" dirty="0"/>
              <a:t>conține linii și coloane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ro-RO" dirty="0"/>
              <a:t>Anumite linii pot fi </a:t>
            </a:r>
            <a:r>
              <a:rPr lang="ro-RO" dirty="0" smtClean="0"/>
              <a:t>multiplicate (+), </a:t>
            </a:r>
            <a:r>
              <a:rPr lang="ro-RO" dirty="0"/>
              <a:t>altele </a:t>
            </a:r>
            <a:r>
              <a:rPr lang="ro-RO" dirty="0" smtClean="0"/>
              <a:t>nu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ro-RO" dirty="0" smtClean="0"/>
              <a:t>Crearea de linii noi se face cu butonul +</a:t>
            </a:r>
            <a:r>
              <a:rPr lang="en-US" dirty="0" smtClean="0"/>
              <a:t>, </a:t>
            </a:r>
            <a:r>
              <a:rPr lang="en-US" dirty="0" err="1" smtClean="0"/>
              <a:t>iar</a:t>
            </a:r>
            <a:r>
              <a:rPr lang="en-US" dirty="0" smtClean="0"/>
              <a:t> </a:t>
            </a:r>
            <a:r>
              <a:rPr lang="en-US" dirty="0" err="1" smtClean="0"/>
              <a:t>eliminarea</a:t>
            </a:r>
            <a:r>
              <a:rPr lang="en-US" dirty="0" smtClean="0"/>
              <a:t> cu –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 smtClean="0"/>
              <a:t>liniile</a:t>
            </a:r>
            <a:r>
              <a:rPr lang="en-US" dirty="0" smtClean="0"/>
              <a:t> la care exist</a:t>
            </a:r>
            <a:r>
              <a:rPr lang="ro-RO" dirty="0" smtClean="0"/>
              <a:t>ă cheltuieli în anul 1, se completeaza toate coloanele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ro-RO" dirty="0" smtClean="0"/>
              <a:t>Pentru liniile unde sunt costuri doar în anul 2, se completeaza doar primele 5 coloane </a:t>
            </a:r>
            <a:endParaRPr lang="en-US" dirty="0" smtClean="0"/>
          </a:p>
          <a:p>
            <a:pPr marL="285750" indent="-285750">
              <a:buFont typeface="Wingdings" pitchFamily="2" charset="2"/>
              <a:buChar char="§"/>
            </a:pPr>
            <a:endParaRPr lang="ro-RO" dirty="0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57" y="1139594"/>
            <a:ext cx="8991600" cy="2953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70223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ro-RO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Reguli linii /sub-linii buget 2</a:t>
            </a:r>
            <a:endParaRPr lang="en-US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82000" cy="45720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ro-RO" sz="1800" dirty="0"/>
              <a:t>Pentru toate liniile trebuie completat:</a:t>
            </a:r>
          </a:p>
          <a:p>
            <a:pPr lvl="1">
              <a:buFont typeface="Wingdings" pitchFamily="2" charset="2"/>
              <a:buChar char="§"/>
            </a:pPr>
            <a:r>
              <a:rPr lang="ro-RO" sz="1500" dirty="0" smtClean="0"/>
              <a:t>Titlul</a:t>
            </a:r>
          </a:p>
          <a:p>
            <a:pPr lvl="1">
              <a:buFont typeface="Wingdings" pitchFamily="2" charset="2"/>
              <a:buChar char="§"/>
            </a:pPr>
            <a:r>
              <a:rPr lang="ro-RO" sz="1500" dirty="0" smtClean="0"/>
              <a:t>Unitatea</a:t>
            </a:r>
          </a:p>
          <a:p>
            <a:pPr lvl="1">
              <a:buFont typeface="Wingdings" pitchFamily="2" charset="2"/>
              <a:buChar char="§"/>
            </a:pPr>
            <a:r>
              <a:rPr lang="ro-RO" sz="1500" dirty="0" smtClean="0"/>
              <a:t>Număr de unități</a:t>
            </a:r>
          </a:p>
          <a:p>
            <a:pPr lvl="1">
              <a:buFont typeface="Wingdings" pitchFamily="2" charset="2"/>
              <a:buChar char="§"/>
            </a:pPr>
            <a:r>
              <a:rPr lang="ro-RO" sz="1500" dirty="0" smtClean="0"/>
              <a:t>Rata unitară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Pentru costurile din 1 an</a:t>
            </a:r>
          </a:p>
          <a:p>
            <a:pPr lvl="1">
              <a:buFont typeface="Wingdings" pitchFamily="2" charset="2"/>
              <a:buChar char="§"/>
            </a:pPr>
            <a:r>
              <a:rPr lang="ro-RO" sz="1500" dirty="0" smtClean="0"/>
              <a:t>Aceeași rată unitară ca în coloanele All years</a:t>
            </a:r>
          </a:p>
          <a:p>
            <a:pPr lvl="1">
              <a:buFont typeface="Wingdings" pitchFamily="2" charset="2"/>
              <a:buChar char="§"/>
            </a:pPr>
            <a:r>
              <a:rPr lang="ro-RO" sz="1500" dirty="0" smtClean="0"/>
              <a:t>Numărul de unități </a:t>
            </a:r>
            <a:r>
              <a:rPr lang="en-US" sz="1500" dirty="0" smtClean="0"/>
              <a:t>&lt;= cu </a:t>
            </a:r>
            <a:r>
              <a:rPr lang="en-US" sz="1500" dirty="0" err="1" smtClean="0"/>
              <a:t>num</a:t>
            </a:r>
            <a:r>
              <a:rPr lang="ro-RO" sz="1500" dirty="0" smtClean="0"/>
              <a:t>ărul de unități din coloanele All years</a:t>
            </a:r>
          </a:p>
          <a:p>
            <a:pPr lvl="1">
              <a:buFont typeface="Wingdings" pitchFamily="2" charset="2"/>
              <a:buChar char="§"/>
            </a:pPr>
            <a:r>
              <a:rPr lang="ro-RO" sz="1500" dirty="0" smtClean="0"/>
              <a:t>Pentru unitatea </a:t>
            </a:r>
            <a:r>
              <a:rPr lang="ro-RO" sz="1500" i="1" dirty="0" smtClean="0"/>
              <a:t>per month, </a:t>
            </a:r>
            <a:r>
              <a:rPr lang="ro-RO" sz="1500" dirty="0" smtClean="0"/>
              <a:t>numărul de unități </a:t>
            </a:r>
            <a:r>
              <a:rPr lang="en-US" sz="1500" dirty="0" smtClean="0"/>
              <a:t>&lt;= </a:t>
            </a:r>
            <a:r>
              <a:rPr lang="ro-RO" sz="1500" dirty="0" smtClean="0"/>
              <a:t>12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/>
              <a:t>Pentru costurile aferente activităților în afara ariei programului</a:t>
            </a:r>
          </a:p>
          <a:p>
            <a:pPr lvl="1">
              <a:buFont typeface="Wingdings" pitchFamily="2" charset="2"/>
              <a:buChar char="§"/>
            </a:pPr>
            <a:r>
              <a:rPr lang="ro-RO" sz="1600" dirty="0" smtClean="0"/>
              <a:t>Trebuie bifată coloana Outside PA</a:t>
            </a:r>
          </a:p>
          <a:p>
            <a:pPr marL="0" indent="0">
              <a:buNone/>
            </a:pPr>
            <a:r>
              <a:rPr lang="ro-RO" sz="1800" dirty="0"/>
              <a:t> </a:t>
            </a:r>
            <a:r>
              <a:rPr lang="ro-RO" sz="1800" dirty="0" smtClean="0"/>
              <a:t>      </a:t>
            </a:r>
            <a:r>
              <a:rPr lang="ro-RO" sz="1800" b="1" dirty="0" smtClean="0">
                <a:solidFill>
                  <a:srgbClr val="FF0000"/>
                </a:solidFill>
              </a:rPr>
              <a:t>RECOMANDARE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Liniile 3</a:t>
            </a:r>
            <a:r>
              <a:rPr lang="en-US" sz="1800" dirty="0" smtClean="0"/>
              <a:t>.1.1-3.1.4</a:t>
            </a:r>
            <a:r>
              <a:rPr lang="ro-RO" sz="1800" dirty="0" smtClean="0"/>
              <a:t> și linia 10</a:t>
            </a:r>
            <a:r>
              <a:rPr lang="en-US" sz="1800" dirty="0" smtClean="0"/>
              <a:t> </a:t>
            </a:r>
            <a:r>
              <a:rPr lang="en-US" sz="1800" dirty="0" smtClean="0">
                <a:sym typeface="Wingdings" pitchFamily="2" charset="2"/>
              </a:rPr>
              <a:t> dup</a:t>
            </a:r>
            <a:r>
              <a:rPr lang="ro-RO" sz="1800" dirty="0" smtClean="0">
                <a:sym typeface="Wingdings" pitchFamily="2" charset="2"/>
              </a:rPr>
              <a:t>ă completarea 3.2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>
                <a:sym typeface="Wingdings" pitchFamily="2" charset="2"/>
              </a:rPr>
              <a:t>Liniile 7.1-7n </a:t>
            </a:r>
            <a:r>
              <a:rPr lang="en-US" sz="1800" dirty="0" smtClean="0">
                <a:sym typeface="Wingdings" pitchFamily="2" charset="2"/>
              </a:rPr>
              <a:t> dup</a:t>
            </a:r>
            <a:r>
              <a:rPr lang="ro-RO" sz="1800" dirty="0" smtClean="0">
                <a:sym typeface="Wingdings" pitchFamily="2" charset="2"/>
              </a:rPr>
              <a:t>ă completarea capitolelor 1-6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>
                <a:sym typeface="Wingdings" pitchFamily="2" charset="2"/>
              </a:rPr>
              <a:t>Linia 9 </a:t>
            </a:r>
            <a:r>
              <a:rPr lang="en-US" sz="1800" dirty="0" smtClean="0">
                <a:sym typeface="Wingdings" pitchFamily="2" charset="2"/>
              </a:rPr>
              <a:t> dup</a:t>
            </a:r>
            <a:r>
              <a:rPr lang="ro-RO" sz="1800" dirty="0" smtClean="0">
                <a:sym typeface="Wingdings" pitchFamily="2" charset="2"/>
              </a:rPr>
              <a:t>ă completarea capitolelor 1-7</a:t>
            </a:r>
            <a:endParaRPr lang="ro-RO" sz="1800" dirty="0"/>
          </a:p>
          <a:p>
            <a:pPr lvl="1">
              <a:buFont typeface="Wingdings" pitchFamily="2" charset="2"/>
              <a:buChar char="§"/>
            </a:pPr>
            <a:endParaRPr lang="ro-RO" sz="1600" dirty="0"/>
          </a:p>
          <a:p>
            <a:pPr marL="457200" lvl="1" indent="0">
              <a:buNone/>
            </a:pPr>
            <a:endParaRPr lang="en-US" sz="1600" dirty="0"/>
          </a:p>
          <a:p>
            <a:pPr>
              <a:buFont typeface="Wingdings" pitchFamily="2" charset="2"/>
              <a:buChar char="§"/>
            </a:pPr>
            <a:endParaRPr lang="en-US" dirty="0" smtClean="0"/>
          </a:p>
          <a:p>
            <a:pPr>
              <a:buFont typeface="Wingdings" pitchFamily="2" charset="2"/>
              <a:buChar char="§"/>
            </a:pPr>
            <a:endParaRPr lang="en-US" sz="2400" dirty="0" smtClean="0"/>
          </a:p>
          <a:p>
            <a:pPr>
              <a:buFont typeface="Wingdings" pitchFamily="2" charset="2"/>
              <a:buChar char="§"/>
            </a:pPr>
            <a:endParaRPr lang="ro-RO" sz="2400" dirty="0"/>
          </a:p>
          <a:p>
            <a:pPr>
              <a:buFont typeface="Wingdings" pitchFamily="2" charset="2"/>
              <a:buChar char="§"/>
            </a:pPr>
            <a:endParaRPr lang="ro-RO" sz="2400" dirty="0"/>
          </a:p>
        </p:txBody>
      </p:sp>
    </p:spTree>
    <p:extLst>
      <p:ext uri="{BB962C8B-B14F-4D97-AF65-F5344CB8AC3E}">
        <p14:creationId xmlns:p14="http://schemas.microsoft.com/office/powerpoint/2010/main" val="1701257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</a:t>
            </a:r>
            <a:r>
              <a:rPr lang="en-US" sz="36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Resurse</a:t>
            </a:r>
            <a:r>
              <a:rPr lang="en-US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umane</a:t>
            </a:r>
            <a:endParaRPr lang="en-US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458200" cy="5029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o-RO" sz="1800" b="1" dirty="0" smtClean="0"/>
              <a:t>Costuri eligibile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Costuri cu membrii din echipa de implementare</a:t>
            </a:r>
            <a:endParaRPr lang="ro-RO" sz="1800" dirty="0"/>
          </a:p>
          <a:p>
            <a:pPr lvl="1">
              <a:buFont typeface="Wingdings" pitchFamily="2" charset="2"/>
              <a:buChar char="§"/>
            </a:pPr>
            <a:r>
              <a:rPr lang="ro-RO" sz="1500" dirty="0" smtClean="0"/>
              <a:t>Angajați cu contract de muncă / dispoziție de numire</a:t>
            </a:r>
          </a:p>
          <a:p>
            <a:pPr lvl="1">
              <a:buFont typeface="Wingdings" pitchFamily="2" charset="2"/>
              <a:buChar char="§"/>
            </a:pPr>
            <a:r>
              <a:rPr lang="ro-RO" sz="1500" dirty="0" smtClean="0"/>
              <a:t>Au fișă de post </a:t>
            </a:r>
          </a:p>
          <a:p>
            <a:pPr lvl="1">
              <a:buFont typeface="Wingdings" pitchFamily="2" charset="2"/>
              <a:buChar char="§"/>
            </a:pPr>
            <a:r>
              <a:rPr lang="ro-RO" sz="1800" dirty="0" smtClean="0">
                <a:solidFill>
                  <a:srgbClr val="FF0000"/>
                </a:solidFill>
              </a:rPr>
              <a:t>Atenție: Numele poziției din fișa postului – identică cu cea din CF și buget</a:t>
            </a:r>
          </a:p>
          <a:p>
            <a:pPr marL="0" indent="0">
              <a:buNone/>
            </a:pPr>
            <a:r>
              <a:rPr lang="ro-RO" sz="1900" b="1" dirty="0" smtClean="0"/>
              <a:t>Recomandări completare:</a:t>
            </a:r>
            <a:endParaRPr lang="en-US" sz="1600" b="1" dirty="0"/>
          </a:p>
          <a:p>
            <a:pPr>
              <a:buFont typeface="Wingdings" pitchFamily="2" charset="2"/>
              <a:buChar char="§"/>
            </a:pPr>
            <a:r>
              <a:rPr lang="ro-RO" sz="1800" dirty="0"/>
              <a:t>Pentru fiecare poziție trebuie creată o sub-linie bugetară </a:t>
            </a:r>
            <a:r>
              <a:rPr lang="ro-RO" sz="1800" dirty="0" smtClean="0"/>
              <a:t>distinctă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Titlul liniei: numele poziției, norma de muncă și durata: </a:t>
            </a:r>
          </a:p>
          <a:p>
            <a:pPr lvl="1">
              <a:buFont typeface="Wingdings" pitchFamily="2" charset="2"/>
              <a:buChar char="§"/>
            </a:pPr>
            <a:r>
              <a:rPr lang="ro-RO" sz="1400" dirty="0" smtClean="0"/>
              <a:t>Project manager, 4 hours/day, 18 months</a:t>
            </a:r>
            <a:endParaRPr lang="ro-RO" sz="1400" dirty="0"/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Pozițiile Project manager (responsible) și financial manager (responsible) - obligatorii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Unități: </a:t>
            </a:r>
            <a:r>
              <a:rPr lang="ro-RO" sz="1800" i="1" dirty="0" smtClean="0"/>
              <a:t>per month (</a:t>
            </a:r>
            <a:r>
              <a:rPr lang="ro-RO" sz="1800" dirty="0" smtClean="0"/>
              <a:t>recomandată), </a:t>
            </a:r>
            <a:r>
              <a:rPr lang="ro-RO" sz="1800" i="1" dirty="0" smtClean="0"/>
              <a:t>per day</a:t>
            </a:r>
            <a:r>
              <a:rPr lang="ro-RO" sz="1800" dirty="0" smtClean="0"/>
              <a:t>, </a:t>
            </a:r>
            <a:r>
              <a:rPr lang="ro-RO" sz="1800" i="1" dirty="0" smtClean="0"/>
              <a:t>per hour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Număr de unități: </a:t>
            </a:r>
            <a:r>
              <a:rPr lang="en-US" sz="1800" dirty="0" smtClean="0"/>
              <a:t>&lt;= </a:t>
            </a:r>
            <a:r>
              <a:rPr lang="en-US" sz="1800" dirty="0" err="1" smtClean="0"/>
              <a:t>durata</a:t>
            </a:r>
            <a:r>
              <a:rPr lang="en-US" sz="1800" dirty="0" smtClean="0"/>
              <a:t> </a:t>
            </a:r>
            <a:r>
              <a:rPr lang="en-US" sz="1800" dirty="0" err="1" smtClean="0"/>
              <a:t>proiectului</a:t>
            </a:r>
            <a:r>
              <a:rPr lang="en-US" sz="1800" dirty="0" smtClean="0"/>
              <a:t> (</a:t>
            </a:r>
            <a:r>
              <a:rPr lang="en-US" sz="1800" dirty="0" err="1" smtClean="0"/>
              <a:t>pentru</a:t>
            </a:r>
            <a:r>
              <a:rPr lang="en-US" sz="1800" dirty="0" smtClean="0"/>
              <a:t> </a:t>
            </a:r>
            <a:r>
              <a:rPr lang="en-US" sz="1800" dirty="0" err="1" smtClean="0"/>
              <a:t>unitatea</a:t>
            </a:r>
            <a:r>
              <a:rPr lang="en-US" sz="1800" dirty="0" smtClean="0"/>
              <a:t> </a:t>
            </a:r>
            <a:r>
              <a:rPr lang="en-US" sz="1800" i="1" dirty="0" smtClean="0"/>
              <a:t>per month</a:t>
            </a:r>
            <a:r>
              <a:rPr lang="en-US" sz="1800" dirty="0" smtClean="0"/>
              <a:t>)</a:t>
            </a:r>
          </a:p>
          <a:p>
            <a:pPr>
              <a:buFont typeface="Wingdings" pitchFamily="2" charset="2"/>
              <a:buChar char="§"/>
            </a:pPr>
            <a:r>
              <a:rPr lang="en-US" sz="1800" dirty="0" smtClean="0"/>
              <a:t>Rata </a:t>
            </a:r>
            <a:r>
              <a:rPr lang="en-US" sz="1800" dirty="0" err="1" smtClean="0"/>
              <a:t>unitar</a:t>
            </a:r>
            <a:r>
              <a:rPr lang="ro-RO" sz="1800" dirty="0" smtClean="0"/>
              <a:t>ă: salariul brut (salariul net + contribuții angajat + contribuții angajator)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>
                <a:solidFill>
                  <a:srgbClr val="FF0000"/>
                </a:solidFill>
              </a:rPr>
              <a:t>Atenție: </a:t>
            </a:r>
            <a:r>
              <a:rPr lang="ro-RO" sz="1800" dirty="0" smtClean="0">
                <a:solidFill>
                  <a:srgbClr val="FF0000"/>
                </a:solidFill>
              </a:rPr>
              <a:t>Costurile cu echipa de proiect nu trebuie să depășească costurile practicate în mod curent de către beneficiar (RI 897/2014, art. 48)</a:t>
            </a:r>
          </a:p>
          <a:p>
            <a:pPr>
              <a:buFont typeface="Wingdings" pitchFamily="2" charset="2"/>
              <a:buChar char="§"/>
            </a:pPr>
            <a:endParaRPr lang="en-US" dirty="0" smtClean="0"/>
          </a:p>
          <a:p>
            <a:pPr>
              <a:buFont typeface="Wingdings" pitchFamily="2" charset="2"/>
              <a:buChar char="§"/>
            </a:pPr>
            <a:endParaRPr lang="en-US" sz="2400" dirty="0" smtClean="0"/>
          </a:p>
          <a:p>
            <a:pPr>
              <a:buFont typeface="Wingdings" pitchFamily="2" charset="2"/>
              <a:buChar char="§"/>
            </a:pPr>
            <a:endParaRPr lang="ro-RO" sz="2400" dirty="0"/>
          </a:p>
          <a:p>
            <a:pPr>
              <a:buFont typeface="Wingdings" pitchFamily="2" charset="2"/>
              <a:buChar char="§"/>
            </a:pPr>
            <a:endParaRPr lang="ro-RO" sz="2400" dirty="0"/>
          </a:p>
        </p:txBody>
      </p:sp>
    </p:spTree>
    <p:extLst>
      <p:ext uri="{BB962C8B-B14F-4D97-AF65-F5344CB8AC3E}">
        <p14:creationId xmlns:p14="http://schemas.microsoft.com/office/powerpoint/2010/main" val="3201211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ro-RO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o-RO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Deplasări</a:t>
            </a:r>
            <a:endParaRPr lang="en-US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458200" cy="45720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o-RO" sz="1800" b="1" dirty="0" smtClean="0"/>
              <a:t>Costuri eligibile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Costuri cu pregătirea proiectului</a:t>
            </a:r>
            <a:endParaRPr lang="ro-RO" sz="1800" dirty="0"/>
          </a:p>
          <a:p>
            <a:pPr lvl="1">
              <a:buFont typeface="Wingdings" pitchFamily="2" charset="2"/>
              <a:buChar char="§"/>
            </a:pPr>
            <a:r>
              <a:rPr lang="ro-RO" sz="1500" dirty="0"/>
              <a:t>Diurnă, cazare, transport</a:t>
            </a:r>
          </a:p>
          <a:p>
            <a:pPr lvl="1">
              <a:buFont typeface="Wingdings" pitchFamily="2" charset="2"/>
              <a:buChar char="§"/>
            </a:pPr>
            <a:r>
              <a:rPr lang="ro-RO" sz="1500" dirty="0" smtClean="0"/>
              <a:t>Maxim 3.000 EUR la nivel de proiect (doar pentru staff-ul organizațiilor partenere)</a:t>
            </a:r>
          </a:p>
          <a:p>
            <a:pPr lvl="1">
              <a:buFont typeface="Wingdings" pitchFamily="2" charset="2"/>
              <a:buChar char="§"/>
            </a:pPr>
            <a:r>
              <a:rPr lang="ro-RO" sz="1600" dirty="0">
                <a:solidFill>
                  <a:srgbClr val="FF0000"/>
                </a:solidFill>
              </a:rPr>
              <a:t>Atenție: </a:t>
            </a:r>
            <a:r>
              <a:rPr lang="ro-RO" sz="1600" dirty="0" smtClean="0">
                <a:solidFill>
                  <a:srgbClr val="FF0000"/>
                </a:solidFill>
              </a:rPr>
              <a:t>Sunt eligibile doar costurile făcute după lansarea apelurile de proiecte – 21.12.2017</a:t>
            </a:r>
          </a:p>
          <a:p>
            <a:pPr lvl="1">
              <a:buFont typeface="Wingdings" pitchFamily="2" charset="2"/>
              <a:buChar char="§"/>
            </a:pPr>
            <a:r>
              <a:rPr lang="ro-RO" sz="1600" dirty="0" smtClean="0">
                <a:solidFill>
                  <a:srgbClr val="FF0000"/>
                </a:solidFill>
              </a:rPr>
              <a:t>Nu sunt eligibile costurile cu scrierea proiectului</a:t>
            </a:r>
            <a:endParaRPr lang="ro-RO" sz="1500" dirty="0" smtClean="0"/>
          </a:p>
          <a:p>
            <a:pPr>
              <a:buFont typeface="Wingdings" pitchFamily="2" charset="2"/>
              <a:buChar char="§"/>
            </a:pPr>
            <a:r>
              <a:rPr lang="ro-RO" sz="2000" dirty="0"/>
              <a:t>Costuri cu </a:t>
            </a:r>
            <a:r>
              <a:rPr lang="ro-RO" sz="2000" dirty="0" smtClean="0"/>
              <a:t>deplasările</a:t>
            </a:r>
            <a:endParaRPr lang="ro-RO" sz="1900" dirty="0" smtClean="0"/>
          </a:p>
          <a:p>
            <a:pPr lvl="1">
              <a:buFont typeface="Wingdings" pitchFamily="2" charset="2"/>
              <a:buChar char="§"/>
            </a:pPr>
            <a:r>
              <a:rPr lang="ro-RO" sz="1500" dirty="0" smtClean="0"/>
              <a:t>Diurnă, cazare, transport (doar pentru echipa de implementare)</a:t>
            </a:r>
          </a:p>
          <a:p>
            <a:pPr marL="0" indent="0">
              <a:buNone/>
            </a:pPr>
            <a:r>
              <a:rPr lang="ro-RO" sz="1900" b="1" dirty="0" smtClean="0"/>
              <a:t>Recomandări completare:</a:t>
            </a:r>
            <a:endParaRPr lang="en-US" sz="1600" b="1" dirty="0"/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Unități: </a:t>
            </a:r>
            <a:r>
              <a:rPr lang="ro-RO" sz="1800" i="1" dirty="0" smtClean="0"/>
              <a:t>per project, per contract, per trip, per activity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Costurile trebuie detaliate în </a:t>
            </a:r>
            <a:r>
              <a:rPr lang="ro-RO" sz="1800" i="1" dirty="0" smtClean="0"/>
              <a:t>Justificarea costurilor</a:t>
            </a:r>
            <a:r>
              <a:rPr lang="ro-RO" sz="1800" i="1" dirty="0"/>
              <a:t>	</a:t>
            </a:r>
            <a:endParaRPr lang="ro-RO" sz="1800" i="1" dirty="0" smtClean="0"/>
          </a:p>
          <a:p>
            <a:pPr lvl="1">
              <a:buFont typeface="Wingdings" pitchFamily="2" charset="2"/>
              <a:buChar char="§"/>
            </a:pPr>
            <a:r>
              <a:rPr lang="en-US" sz="1400" dirty="0" smtClean="0"/>
              <a:t>se </a:t>
            </a:r>
            <a:r>
              <a:rPr lang="en-US" sz="1400" dirty="0" err="1" smtClean="0"/>
              <a:t>va</a:t>
            </a:r>
            <a:r>
              <a:rPr lang="en-US" sz="1400" dirty="0" smtClean="0"/>
              <a:t> </a:t>
            </a:r>
            <a:r>
              <a:rPr lang="en-US" sz="1400" dirty="0" err="1" smtClean="0"/>
              <a:t>indica</a:t>
            </a:r>
            <a:r>
              <a:rPr lang="en-US" sz="1400" dirty="0" smtClean="0"/>
              <a:t> GA </a:t>
            </a:r>
            <a:r>
              <a:rPr lang="en-US" sz="1400" dirty="0" err="1" smtClean="0"/>
              <a:t>corespunz</a:t>
            </a:r>
            <a:r>
              <a:rPr lang="ro-RO" sz="1400" dirty="0" smtClean="0"/>
              <a:t>ător</a:t>
            </a:r>
          </a:p>
          <a:p>
            <a:pPr lvl="1">
              <a:buFont typeface="Wingdings" pitchFamily="2" charset="2"/>
              <a:buChar char="§"/>
            </a:pPr>
            <a:r>
              <a:rPr lang="ro-RO" sz="1400" dirty="0" smtClean="0"/>
              <a:t>se vor menționa numărul  de evenimente, numărul de persoane, numărul de nopți de cazare</a:t>
            </a:r>
          </a:p>
          <a:p>
            <a:pPr lvl="1">
              <a:buFont typeface="Wingdings" pitchFamily="2" charset="2"/>
              <a:buChar char="§"/>
            </a:pPr>
            <a:r>
              <a:rPr lang="ro-RO" sz="1400" dirty="0" smtClean="0"/>
              <a:t>Ex. Participation at Steering Committees in Romania, 4 events * 3 persons * 2 days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>
                <a:solidFill>
                  <a:srgbClr val="FF0000"/>
                </a:solidFill>
              </a:rPr>
              <a:t>Atenție: Plafoanele de diurnă și cazare nu trebuie să depășească plafoanele naționale și cele publicate de CE (a se vedea și anexa H.4_perdiems </a:t>
            </a:r>
            <a:r>
              <a:rPr lang="ro-RO" sz="1800" dirty="0" smtClean="0">
                <a:solidFill>
                  <a:srgbClr val="FF0000"/>
                </a:solidFill>
              </a:rPr>
              <a:t>rates)</a:t>
            </a:r>
            <a:endParaRPr lang="ro-RO" sz="1800" dirty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§"/>
            </a:pPr>
            <a:endParaRPr lang="en-US" dirty="0" smtClean="0"/>
          </a:p>
          <a:p>
            <a:pPr>
              <a:buFont typeface="Wingdings" pitchFamily="2" charset="2"/>
              <a:buChar char="§"/>
            </a:pPr>
            <a:endParaRPr lang="en-US" sz="2400" dirty="0" smtClean="0"/>
          </a:p>
          <a:p>
            <a:pPr>
              <a:buFont typeface="Wingdings" pitchFamily="2" charset="2"/>
              <a:buChar char="§"/>
            </a:pPr>
            <a:endParaRPr lang="ro-RO" sz="2400" dirty="0"/>
          </a:p>
          <a:p>
            <a:pPr>
              <a:buFont typeface="Wingdings" pitchFamily="2" charset="2"/>
              <a:buChar char="§"/>
            </a:pPr>
            <a:endParaRPr lang="ro-RO" sz="2400" dirty="0"/>
          </a:p>
        </p:txBody>
      </p:sp>
    </p:spTree>
    <p:extLst>
      <p:ext uri="{BB962C8B-B14F-4D97-AF65-F5344CB8AC3E}">
        <p14:creationId xmlns:p14="http://schemas.microsoft.com/office/powerpoint/2010/main" val="1550504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ro-RO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en-US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o-RO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Infrastructură</a:t>
            </a:r>
            <a:endParaRPr lang="en-US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610600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o-RO" sz="1800" b="1" dirty="0" smtClean="0"/>
              <a:t>Costuri eligibile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Costuri cu pregătirea documentației tehnice (3.1)</a:t>
            </a:r>
            <a:endParaRPr lang="ro-RO" sz="1800" dirty="0"/>
          </a:p>
          <a:p>
            <a:pPr lvl="1">
              <a:buFont typeface="Wingdings" pitchFamily="2" charset="2"/>
              <a:buChar char="§"/>
            </a:pPr>
            <a:r>
              <a:rPr lang="ro-RO" sz="1500" dirty="0" smtClean="0"/>
              <a:t>Maxim 10% din 3.2 Execuția Infrastructurii (la nivel de proiect)</a:t>
            </a:r>
            <a:endParaRPr lang="ro-RO" sz="1500" dirty="0"/>
          </a:p>
          <a:p>
            <a:pPr lvl="1">
              <a:buFont typeface="Wingdings" pitchFamily="2" charset="2"/>
              <a:buChar char="§"/>
            </a:pPr>
            <a:r>
              <a:rPr lang="ro-RO" sz="1600" dirty="0" smtClean="0">
                <a:solidFill>
                  <a:srgbClr val="FF0000"/>
                </a:solidFill>
              </a:rPr>
              <a:t>Atenție</a:t>
            </a:r>
            <a:r>
              <a:rPr lang="ro-RO" sz="1600" dirty="0">
                <a:solidFill>
                  <a:srgbClr val="FF0000"/>
                </a:solidFill>
              </a:rPr>
              <a:t>: </a:t>
            </a:r>
            <a:r>
              <a:rPr lang="ro-RO" sz="1600" dirty="0" smtClean="0">
                <a:solidFill>
                  <a:srgbClr val="FF0000"/>
                </a:solidFill>
              </a:rPr>
              <a:t>Sunt eligibile costurile aferente contractelor incheiate și plătite după 15.12.2015</a:t>
            </a:r>
            <a:endParaRPr lang="ro-RO" sz="1500" dirty="0" smtClean="0"/>
          </a:p>
          <a:p>
            <a:pPr>
              <a:buFont typeface="Wingdings" pitchFamily="2" charset="2"/>
              <a:buChar char="§"/>
            </a:pPr>
            <a:r>
              <a:rPr lang="ro-RO" sz="1800" dirty="0"/>
              <a:t>Costuri cu execuția infrastructurii (3.2)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/>
              <a:t>Costuri cu diregenția de șantier (3.3)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/>
              <a:t>Taxe aferente infrastructurii </a:t>
            </a:r>
          </a:p>
          <a:p>
            <a:pPr marL="0" indent="0">
              <a:buNone/>
            </a:pPr>
            <a:r>
              <a:rPr lang="ro-RO" sz="1900" b="1" dirty="0" smtClean="0"/>
              <a:t>Recomandări completare:</a:t>
            </a:r>
            <a:endParaRPr lang="en-US" sz="1600" b="1" dirty="0"/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Unități:</a:t>
            </a:r>
            <a:r>
              <a:rPr lang="ro-RO" sz="1800" i="1" dirty="0" smtClean="0"/>
              <a:t> per contract, per project</a:t>
            </a:r>
          </a:p>
          <a:p>
            <a:pPr>
              <a:buFont typeface="Wingdings" pitchFamily="2" charset="2"/>
              <a:buChar char="§"/>
            </a:pPr>
            <a:r>
              <a:rPr lang="ro-RO" sz="1800" dirty="0" smtClean="0"/>
              <a:t>Costurile aferente 3</a:t>
            </a:r>
            <a:r>
              <a:rPr lang="en-US" sz="1800" dirty="0" smtClean="0"/>
              <a:t>.1, </a:t>
            </a:r>
            <a:r>
              <a:rPr lang="ro-RO" sz="1800" dirty="0" smtClean="0"/>
              <a:t>3.2</a:t>
            </a:r>
            <a:r>
              <a:rPr lang="en-US" sz="1800" dirty="0" smtClean="0"/>
              <a:t>,</a:t>
            </a:r>
            <a:r>
              <a:rPr lang="ro-RO" sz="1800" dirty="0" smtClean="0"/>
              <a:t> </a:t>
            </a:r>
            <a:r>
              <a:rPr lang="en-US" sz="1800" dirty="0" smtClean="0"/>
              <a:t>3.3, 3.4</a:t>
            </a:r>
            <a:r>
              <a:rPr lang="ro-RO" sz="1800" dirty="0" smtClean="0"/>
              <a:t> trebuie justificate în </a:t>
            </a:r>
            <a:r>
              <a:rPr lang="ro-RO" sz="1800" i="1" dirty="0" smtClean="0"/>
              <a:t>Justificarea costurilor</a:t>
            </a:r>
            <a:endParaRPr lang="en-US" sz="1800" i="1" dirty="0" smtClean="0"/>
          </a:p>
          <a:p>
            <a:pPr>
              <a:buFont typeface="Wingdings" pitchFamily="2" charset="2"/>
              <a:buChar char="§"/>
            </a:pPr>
            <a:r>
              <a:rPr lang="ro-RO" sz="1800" dirty="0"/>
              <a:t>Costurile aferente </a:t>
            </a:r>
            <a:r>
              <a:rPr lang="ro-RO" sz="1800" dirty="0" smtClean="0"/>
              <a:t>3</a:t>
            </a:r>
            <a:r>
              <a:rPr lang="en-US" sz="1800" dirty="0" smtClean="0"/>
              <a:t>.2 </a:t>
            </a:r>
            <a:r>
              <a:rPr lang="ro-RO" sz="1800" dirty="0" smtClean="0"/>
              <a:t>(hard) trebuie detaliate în </a:t>
            </a:r>
            <a:r>
              <a:rPr lang="ro-RO" sz="1800" dirty="0"/>
              <a:t>Anexa A.1_indicative budget breakdown</a:t>
            </a:r>
            <a:endParaRPr lang="ro-RO" sz="1800" i="1" dirty="0" smtClean="0"/>
          </a:p>
          <a:p>
            <a:pPr>
              <a:buFont typeface="Wingdings" pitchFamily="2" charset="2"/>
              <a:buChar char="§"/>
            </a:pPr>
            <a:r>
              <a:rPr lang="ro-RO" sz="1800" dirty="0" smtClean="0">
                <a:solidFill>
                  <a:srgbClr val="FF0000"/>
                </a:solidFill>
              </a:rPr>
              <a:t>Atenție</a:t>
            </a:r>
            <a:r>
              <a:rPr lang="ro-RO" sz="1800" dirty="0">
                <a:solidFill>
                  <a:srgbClr val="FF0000"/>
                </a:solidFill>
              </a:rPr>
              <a:t>: </a:t>
            </a:r>
            <a:r>
              <a:rPr lang="ro-RO" sz="1800" dirty="0" smtClean="0">
                <a:solidFill>
                  <a:srgbClr val="FF0000"/>
                </a:solidFill>
              </a:rPr>
              <a:t>Informațiile prezentate în CF, buget și anexele bugetului trebuie să fie concordante cu documentația tehnico-economică depusă în etapa a 2 (proiecte HARD)</a:t>
            </a:r>
            <a:endParaRPr lang="ro-RO" sz="1800" dirty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§"/>
            </a:pPr>
            <a:endParaRPr lang="en-US" dirty="0" smtClean="0"/>
          </a:p>
          <a:p>
            <a:pPr>
              <a:buFont typeface="Wingdings" pitchFamily="2" charset="2"/>
              <a:buChar char="§"/>
            </a:pPr>
            <a:endParaRPr lang="en-US" sz="2400" dirty="0" smtClean="0"/>
          </a:p>
          <a:p>
            <a:pPr>
              <a:buFont typeface="Wingdings" pitchFamily="2" charset="2"/>
              <a:buChar char="§"/>
            </a:pPr>
            <a:endParaRPr lang="ro-RO" sz="2400" dirty="0"/>
          </a:p>
          <a:p>
            <a:pPr>
              <a:buFont typeface="Wingdings" pitchFamily="2" charset="2"/>
              <a:buChar char="§"/>
            </a:pPr>
            <a:endParaRPr lang="ro-RO" sz="2400" dirty="0"/>
          </a:p>
        </p:txBody>
      </p:sp>
    </p:spTree>
    <p:extLst>
      <p:ext uri="{BB962C8B-B14F-4D97-AF65-F5344CB8AC3E}">
        <p14:creationId xmlns:p14="http://schemas.microsoft.com/office/powerpoint/2010/main" val="98218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3522</TotalTime>
  <Words>2723</Words>
  <Application>Microsoft Office PowerPoint</Application>
  <PresentationFormat>On-screen Show (4:3)</PresentationFormat>
  <Paragraphs>346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34" baseType="lpstr">
      <vt:lpstr>Arial</vt:lpstr>
      <vt:lpstr>Calibri</vt:lpstr>
      <vt:lpstr>Calibri Light</vt:lpstr>
      <vt:lpstr>Trebuchet MS</vt:lpstr>
      <vt:lpstr>Wingdings</vt:lpstr>
      <vt:lpstr>Office Theme</vt:lpstr>
      <vt:lpstr>1_Office Theme</vt:lpstr>
      <vt:lpstr>Joint Operational Programme Romania–Republic of Moldova 2014 – 2020</vt:lpstr>
      <vt:lpstr>Format buget și anexe buget</vt:lpstr>
      <vt:lpstr>Reguli, restricții, diferențe RO-MD</vt:lpstr>
      <vt:lpstr>Plafoane</vt:lpstr>
      <vt:lpstr>Reguli linii /sub-linii buget</vt:lpstr>
      <vt:lpstr>Reguli linii /sub-linii buget 2</vt:lpstr>
      <vt:lpstr>1. Resurse umane</vt:lpstr>
      <vt:lpstr>2. Deplasări</vt:lpstr>
      <vt:lpstr>3. Infrastructură</vt:lpstr>
      <vt:lpstr>4. Echipamente și dotări</vt:lpstr>
      <vt:lpstr>5. Servicii - 1</vt:lpstr>
      <vt:lpstr>5. Servicii - 2</vt:lpstr>
      <vt:lpstr>6. Alte costuri</vt:lpstr>
      <vt:lpstr>7. Comunicare și acțiuni de vizibilitate</vt:lpstr>
      <vt:lpstr>9. Costuri administrative</vt:lpstr>
      <vt:lpstr>10. Rezerva de cheltuieli neprevăzute</vt:lpstr>
      <vt:lpstr>Surse de finanțare (D.4)</vt:lpstr>
      <vt:lpstr>Surse de finanțare (D.4)</vt:lpstr>
      <vt:lpstr>Surse de finanțare (D.4)</vt:lpstr>
      <vt:lpstr>Justificarea costurilor</vt:lpstr>
      <vt:lpstr>Planul financiar al Proiectului</vt:lpstr>
      <vt:lpstr>Planul financiar al Proiectului</vt:lpstr>
      <vt:lpstr>Planul financiar al Proiectului</vt:lpstr>
      <vt:lpstr>Planul financiar al Proiectului</vt:lpstr>
      <vt:lpstr>Devizul de cheltuieli infrastructură</vt:lpstr>
      <vt:lpstr>Recomandări</vt:lpstr>
      <vt:lpstr>Mulţumim pentru atenţie!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Georgiana Pufleanu</dc:creator>
  <cp:lastModifiedBy>Ovidiu Ambros</cp:lastModifiedBy>
  <cp:revision>157</cp:revision>
  <dcterms:created xsi:type="dcterms:W3CDTF">2017-03-07T08:08:40Z</dcterms:created>
  <dcterms:modified xsi:type="dcterms:W3CDTF">2018-03-17T10:23:56Z</dcterms:modified>
</cp:coreProperties>
</file>