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1" r:id="rId6"/>
    <p:sldId id="259" r:id="rId7"/>
    <p:sldId id="266" r:id="rId8"/>
    <p:sldId id="268" r:id="rId9"/>
    <p:sldId id="263" r:id="rId10"/>
    <p:sldId id="267" r:id="rId11"/>
    <p:sldId id="260" r:id="rId12"/>
    <p:sldId id="269"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F0CF90-C22E-4F2E-AF21-A2715D98135B}" type="datetimeFigureOut">
              <a:rPr lang="en-US" smtClean="0"/>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1610152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0CF90-C22E-4F2E-AF21-A2715D98135B}" type="datetimeFigureOut">
              <a:rPr lang="en-US" smtClean="0"/>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111153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0CF90-C22E-4F2E-AF21-A2715D98135B}" type="datetimeFigureOut">
              <a:rPr lang="en-US" smtClean="0"/>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158473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0CF90-C22E-4F2E-AF21-A2715D98135B}" type="datetimeFigureOut">
              <a:rPr lang="en-US" smtClean="0"/>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2679314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F0CF90-C22E-4F2E-AF21-A2715D98135B}" type="datetimeFigureOut">
              <a:rPr lang="en-US" smtClean="0"/>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2990654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F0CF90-C22E-4F2E-AF21-A2715D98135B}" type="datetimeFigureOut">
              <a:rPr lang="en-US" smtClean="0"/>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2198224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F0CF90-C22E-4F2E-AF21-A2715D98135B}" type="datetimeFigureOut">
              <a:rPr lang="en-US" smtClean="0"/>
              <a:t>3/17/2018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1446203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F0CF90-C22E-4F2E-AF21-A2715D98135B}" type="datetimeFigureOut">
              <a:rPr lang="en-US" smtClean="0"/>
              <a:t>3/17/2018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94408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F0CF90-C22E-4F2E-AF21-A2715D98135B}" type="datetimeFigureOut">
              <a:rPr lang="en-US" smtClean="0"/>
              <a:t>3/17/2018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90210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F0CF90-C22E-4F2E-AF21-A2715D98135B}" type="datetimeFigureOut">
              <a:rPr lang="en-US" smtClean="0"/>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34085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F0CF90-C22E-4F2E-AF21-A2715D98135B}" type="datetimeFigureOut">
              <a:rPr lang="en-US" smtClean="0"/>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1FC3D-72C7-44B8-89C4-B1F5AB1C42A4}" type="slidenum">
              <a:rPr lang="en-US" smtClean="0"/>
              <a:t>‹#›</a:t>
            </a:fld>
            <a:endParaRPr lang="en-US"/>
          </a:p>
        </p:txBody>
      </p:sp>
    </p:spTree>
    <p:extLst>
      <p:ext uri="{BB962C8B-B14F-4D97-AF65-F5344CB8AC3E}">
        <p14:creationId xmlns:p14="http://schemas.microsoft.com/office/powerpoint/2010/main" val="4103945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F0CF90-C22E-4F2E-AF21-A2715D98135B}" type="datetimeFigureOut">
              <a:rPr lang="en-US" smtClean="0"/>
              <a:t>3/17/2018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1FC3D-72C7-44B8-89C4-B1F5AB1C42A4}" type="slidenum">
              <a:rPr lang="en-US" smtClean="0"/>
              <a:t>‹#›</a:t>
            </a:fld>
            <a:endParaRPr lang="en-US"/>
          </a:p>
        </p:txBody>
      </p:sp>
    </p:spTree>
    <p:extLst>
      <p:ext uri="{BB962C8B-B14F-4D97-AF65-F5344CB8AC3E}">
        <p14:creationId xmlns:p14="http://schemas.microsoft.com/office/powerpoint/2010/main" val="437490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154559"/>
          </a:xfrm>
        </p:spPr>
        <p:txBody>
          <a:bodyPr>
            <a:normAutofit/>
          </a:bodyPr>
          <a:lstStyle/>
          <a:p>
            <a:r>
              <a:rPr lang="ro-RO" sz="4800" dirty="0" smtClean="0"/>
              <a:t>CERERE FINANȚARE</a:t>
            </a:r>
            <a:endParaRPr lang="en-US" sz="4800" dirty="0"/>
          </a:p>
        </p:txBody>
      </p:sp>
      <p:sp>
        <p:nvSpPr>
          <p:cNvPr id="3" name="Subtitle 2"/>
          <p:cNvSpPr>
            <a:spLocks noGrp="1"/>
          </p:cNvSpPr>
          <p:nvPr>
            <p:ph type="subTitle" idx="1"/>
          </p:nvPr>
        </p:nvSpPr>
        <p:spPr>
          <a:xfrm>
            <a:off x="1371600" y="3886200"/>
            <a:ext cx="6400800" cy="910952"/>
          </a:xfrm>
        </p:spPr>
        <p:txBody>
          <a:bodyPr>
            <a:normAutofit/>
          </a:bodyPr>
          <a:lstStyle/>
          <a:p>
            <a:r>
              <a:rPr lang="ro-RO" sz="4400" b="1" dirty="0" smtClean="0">
                <a:solidFill>
                  <a:schemeClr val="tx1"/>
                </a:solidFill>
              </a:rPr>
              <a:t>SECȚIUNE C.2 </a:t>
            </a:r>
            <a:endParaRPr lang="en-US" sz="4400" b="1" dirty="0">
              <a:solidFill>
                <a:schemeClr val="tx1"/>
              </a:solidFill>
            </a:endParaRPr>
          </a:p>
        </p:txBody>
      </p:sp>
    </p:spTree>
    <p:extLst>
      <p:ext uri="{BB962C8B-B14F-4D97-AF65-F5344CB8AC3E}">
        <p14:creationId xmlns:p14="http://schemas.microsoft.com/office/powerpoint/2010/main" val="3371032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576063"/>
          </a:xfrm>
        </p:spPr>
        <p:txBody>
          <a:bodyPr>
            <a:noAutofit/>
          </a:bodyPr>
          <a:lstStyle/>
          <a:p>
            <a:r>
              <a:rPr lang="ro-RO" sz="3300" b="1" dirty="0" smtClean="0"/>
              <a:t>Indicatori de output – Anexa H.2</a:t>
            </a:r>
            <a:endParaRPr lang="en-US" sz="3300" b="1" dirty="0"/>
          </a:p>
        </p:txBody>
      </p:sp>
      <p:graphicFrame>
        <p:nvGraphicFramePr>
          <p:cNvPr id="6" name="Table 5"/>
          <p:cNvGraphicFramePr>
            <a:graphicFrameLocks noGrp="1"/>
          </p:cNvGraphicFramePr>
          <p:nvPr>
            <p:extLst>
              <p:ext uri="{D42A27DB-BD31-4B8C-83A1-F6EECF244321}">
                <p14:modId xmlns:p14="http://schemas.microsoft.com/office/powerpoint/2010/main" val="2344518402"/>
              </p:ext>
            </p:extLst>
          </p:nvPr>
        </p:nvGraphicFramePr>
        <p:xfrm>
          <a:off x="107504" y="620688"/>
          <a:ext cx="8856985" cy="5808326"/>
        </p:xfrm>
        <a:graphic>
          <a:graphicData uri="http://schemas.openxmlformats.org/drawingml/2006/table">
            <a:tbl>
              <a:tblPr firstRow="1" firstCol="1" bandRow="1"/>
              <a:tblGrid>
                <a:gridCol w="2708335"/>
                <a:gridCol w="878379"/>
                <a:gridCol w="4550190"/>
                <a:gridCol w="720081"/>
              </a:tblGrid>
              <a:tr h="378559">
                <a:tc rowSpan="3">
                  <a:txBody>
                    <a:bodyPr/>
                    <a:lstStyle/>
                    <a:p>
                      <a:pPr>
                        <a:lnSpc>
                          <a:spcPct val="115000"/>
                        </a:lnSpc>
                        <a:spcAft>
                          <a:spcPts val="100"/>
                        </a:spcAft>
                      </a:pPr>
                      <a:r>
                        <a:rPr lang="en-GB" sz="1000" b="1" dirty="0">
                          <a:solidFill>
                            <a:schemeClr val="tx1"/>
                          </a:solidFill>
                          <a:effectLst/>
                          <a:latin typeface="Calibri"/>
                          <a:ea typeface="Calibri"/>
                          <a:cs typeface="Arial"/>
                        </a:rPr>
                        <a:t>1.1 – Institutional cooperation in the educational field for increasing access to education and quality of education</a:t>
                      </a:r>
                      <a:endParaRPr lang="en-US" sz="1000" dirty="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COI 111</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institutions using programme support for cooperation in education, R&amp;D and innovation.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20</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559">
                <a:tc vMerge="1">
                  <a:txBody>
                    <a:bodyPr/>
                    <a:lstStyle/>
                    <a:p>
                      <a:endParaRPr lang="en-US"/>
                    </a:p>
                  </a:txBody>
                  <a:tcPr/>
                </a:tc>
                <a:tc>
                  <a:txBody>
                    <a:bodyPr/>
                    <a:lstStyle/>
                    <a:p>
                      <a:pPr>
                        <a:lnSpc>
                          <a:spcPct val="115000"/>
                        </a:lnSpc>
                        <a:spcAft>
                          <a:spcPts val="100"/>
                        </a:spcAft>
                      </a:pPr>
                      <a:r>
                        <a:rPr lang="en-GB" sz="1000">
                          <a:effectLst/>
                          <a:latin typeface="Calibri"/>
                          <a:ea typeface="Calibri"/>
                          <a:cs typeface="Arial"/>
                        </a:rPr>
                        <a:t>OI 112</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a:effectLst/>
                          <a:latin typeface="Calibri"/>
                          <a:ea typeface="Calibri"/>
                          <a:cs typeface="Arial"/>
                        </a:rPr>
                        <a:t>Number of  people benefitting from all types of activities that received funding within the CBC programme</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5,000</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0994">
                <a:tc vMerge="1">
                  <a:txBody>
                    <a:bodyPr/>
                    <a:lstStyle/>
                    <a:p>
                      <a:endParaRPr lang="en-US"/>
                    </a:p>
                  </a:txBody>
                  <a:tcPr/>
                </a:tc>
                <a:tc>
                  <a:txBody>
                    <a:bodyPr/>
                    <a:lstStyle/>
                    <a:p>
                      <a:pPr>
                        <a:lnSpc>
                          <a:spcPct val="115000"/>
                        </a:lnSpc>
                        <a:spcAft>
                          <a:spcPts val="100"/>
                        </a:spcAft>
                      </a:pPr>
                      <a:r>
                        <a:rPr lang="en-GB" sz="1000" dirty="0">
                          <a:effectLst/>
                          <a:latin typeface="Calibri"/>
                          <a:ea typeface="Calibri"/>
                          <a:cs typeface="Arial"/>
                        </a:rPr>
                        <a:t>OI 113</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rehabilitated / modernized educational institutions</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dirty="0">
                          <a:effectLst/>
                          <a:latin typeface="Calibri"/>
                          <a:ea typeface="Calibri"/>
                          <a:cs typeface="Arial"/>
                        </a:rPr>
                        <a:t>5</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559">
                <a:tc>
                  <a:txBody>
                    <a:bodyPr/>
                    <a:lstStyle/>
                    <a:p>
                      <a:pPr>
                        <a:lnSpc>
                          <a:spcPct val="115000"/>
                        </a:lnSpc>
                        <a:spcAft>
                          <a:spcPts val="100"/>
                        </a:spcAft>
                      </a:pPr>
                      <a:r>
                        <a:rPr lang="en-GB" sz="1000" b="1">
                          <a:solidFill>
                            <a:schemeClr val="tx1"/>
                          </a:solidFill>
                          <a:effectLst/>
                          <a:latin typeface="Calibri"/>
                          <a:ea typeface="Calibri"/>
                          <a:cs typeface="Arial"/>
                        </a:rPr>
                        <a:t>1.2- Promotion and support to research and innovation</a:t>
                      </a:r>
                      <a:endParaRPr lang="en-US" sz="100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COI 121</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Number of institutions using programme support for cooperation in R&amp;D and innovation</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5</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559">
                <a:tc rowSpan="2">
                  <a:txBody>
                    <a:bodyPr/>
                    <a:lstStyle/>
                    <a:p>
                      <a:pPr>
                        <a:lnSpc>
                          <a:spcPct val="115000"/>
                        </a:lnSpc>
                        <a:spcAft>
                          <a:spcPts val="100"/>
                        </a:spcAft>
                      </a:pPr>
                      <a:r>
                        <a:rPr lang="en-GB" sz="1000" b="1">
                          <a:solidFill>
                            <a:schemeClr val="tx1"/>
                          </a:solidFill>
                          <a:effectLst/>
                          <a:latin typeface="Calibri"/>
                          <a:ea typeface="Calibri"/>
                          <a:cs typeface="Arial"/>
                        </a:rPr>
                        <a:t>2.1- Preservation and promotion of the cultural and historical heritage</a:t>
                      </a:r>
                      <a:endParaRPr lang="en-US" sz="100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COI 211</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institutions using programme support for promoting local culture and preserving historical heritage</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10</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003">
                <a:tc vMerge="1">
                  <a:txBody>
                    <a:bodyPr/>
                    <a:lstStyle/>
                    <a:p>
                      <a:endParaRPr lang="en-US"/>
                    </a:p>
                  </a:txBody>
                  <a:tcPr/>
                </a:tc>
                <a:tc>
                  <a:txBody>
                    <a:bodyPr/>
                    <a:lstStyle/>
                    <a:p>
                      <a:pPr>
                        <a:lnSpc>
                          <a:spcPct val="115000"/>
                        </a:lnSpc>
                        <a:spcAft>
                          <a:spcPts val="100"/>
                        </a:spcAft>
                      </a:pPr>
                      <a:r>
                        <a:rPr lang="en-GB" sz="1000" dirty="0">
                          <a:effectLst/>
                          <a:latin typeface="Calibri"/>
                          <a:ea typeface="Calibri"/>
                          <a:cs typeface="Arial"/>
                        </a:rPr>
                        <a:t>COI 212</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improved cultural and historical sites</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5</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574">
                <a:tc rowSpan="4">
                  <a:txBody>
                    <a:bodyPr/>
                    <a:lstStyle/>
                    <a:p>
                      <a:pPr>
                        <a:lnSpc>
                          <a:spcPct val="115000"/>
                        </a:lnSpc>
                        <a:spcAft>
                          <a:spcPts val="100"/>
                        </a:spcAft>
                      </a:pPr>
                      <a:r>
                        <a:rPr lang="en-GB" sz="1000" b="1">
                          <a:solidFill>
                            <a:schemeClr val="tx1"/>
                          </a:solidFill>
                          <a:effectLst/>
                          <a:latin typeface="Calibri"/>
                          <a:ea typeface="Calibri"/>
                          <a:cs typeface="Arial"/>
                        </a:rPr>
                        <a:t>3.1 Development of cross border transport and ICT infrastructure</a:t>
                      </a:r>
                      <a:endParaRPr lang="en-US" sz="100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COI 311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Total length of reconstructed or upgraded roads</a:t>
                      </a:r>
                      <a:endParaRPr lang="en-US" sz="1000" dirty="0">
                        <a:effectLst/>
                        <a:latin typeface="Calibri"/>
                        <a:ea typeface="Calibri"/>
                        <a:cs typeface="Times New Roman"/>
                      </a:endParaRPr>
                    </a:p>
                    <a:p>
                      <a:pPr>
                        <a:lnSpc>
                          <a:spcPct val="115000"/>
                        </a:lnSpc>
                        <a:spcAft>
                          <a:spcPts val="100"/>
                        </a:spcAft>
                      </a:pPr>
                      <a:r>
                        <a:rPr lang="en-GB" sz="1000" dirty="0">
                          <a:effectLst/>
                          <a:latin typeface="Calibri"/>
                          <a:ea typeface="Calibri"/>
                          <a:cs typeface="Arial"/>
                        </a:rPr>
                        <a:t>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12 km</a:t>
                      </a:r>
                      <a:endParaRPr lang="en-US" sz="1000">
                        <a:effectLst/>
                        <a:latin typeface="Calibri"/>
                        <a:ea typeface="Calibri"/>
                        <a:cs typeface="Times New Roman"/>
                      </a:endParaRPr>
                    </a:p>
                    <a:p>
                      <a:pPr algn="ctr">
                        <a:lnSpc>
                          <a:spcPct val="115000"/>
                        </a:lnSpc>
                        <a:spcAft>
                          <a:spcPts val="100"/>
                        </a:spcAft>
                      </a:pPr>
                      <a:r>
                        <a:rPr lang="en-GB" sz="1000">
                          <a:effectLst/>
                          <a:latin typeface="Calibri"/>
                          <a:ea typeface="Calibri"/>
                          <a:cs typeface="Arial"/>
                        </a:rPr>
                        <a:t> </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6895">
                <a:tc vMerge="1">
                  <a:txBody>
                    <a:bodyPr/>
                    <a:lstStyle/>
                    <a:p>
                      <a:endParaRPr lang="en-US"/>
                    </a:p>
                  </a:txBody>
                  <a:tcPr/>
                </a:tc>
                <a:tc>
                  <a:txBody>
                    <a:bodyPr/>
                    <a:lstStyle/>
                    <a:p>
                      <a:pPr>
                        <a:lnSpc>
                          <a:spcPct val="115000"/>
                        </a:lnSpc>
                        <a:spcAft>
                          <a:spcPts val="100"/>
                        </a:spcAft>
                      </a:pPr>
                      <a:r>
                        <a:rPr lang="en-GB" sz="1000" dirty="0">
                          <a:effectLst/>
                          <a:latin typeface="Calibri"/>
                          <a:ea typeface="Calibri"/>
                          <a:cs typeface="Arial"/>
                        </a:rPr>
                        <a:t>OI 312 </a:t>
                      </a:r>
                      <a:endParaRPr lang="en-US" sz="1000" dirty="0">
                        <a:effectLst/>
                        <a:latin typeface="Calibri"/>
                        <a:ea typeface="Calibri"/>
                        <a:cs typeface="Times New Roman"/>
                      </a:endParaRPr>
                    </a:p>
                    <a:p>
                      <a:pPr>
                        <a:lnSpc>
                          <a:spcPct val="115000"/>
                        </a:lnSpc>
                        <a:spcAft>
                          <a:spcPts val="100"/>
                        </a:spcAft>
                      </a:pPr>
                      <a:r>
                        <a:rPr lang="en-GB" sz="1000" dirty="0">
                          <a:effectLst/>
                          <a:latin typeface="Calibri"/>
                          <a:ea typeface="Calibri"/>
                          <a:cs typeface="Arial"/>
                        </a:rPr>
                        <a:t>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Number of joint mechanisms to support improvement of cross-border infrastructure (joint planning documents including: strategies, plans, action plans; as well as multi-modal facilitation mechanisms) developed</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5</a:t>
                      </a:r>
                      <a:endParaRPr lang="en-US" sz="1000">
                        <a:effectLst/>
                        <a:latin typeface="Calibri"/>
                        <a:ea typeface="Calibri"/>
                        <a:cs typeface="Times New Roman"/>
                      </a:endParaRPr>
                    </a:p>
                    <a:p>
                      <a:pPr algn="ctr">
                        <a:lnSpc>
                          <a:spcPct val="115000"/>
                        </a:lnSpc>
                        <a:spcAft>
                          <a:spcPts val="100"/>
                        </a:spcAft>
                      </a:pPr>
                      <a:r>
                        <a:rPr lang="en-GB" sz="1000">
                          <a:effectLst/>
                          <a:latin typeface="Calibri"/>
                          <a:ea typeface="Calibri"/>
                          <a:cs typeface="Arial"/>
                        </a:rPr>
                        <a:t> </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01">
                <a:tc vMerge="1">
                  <a:txBody>
                    <a:bodyPr/>
                    <a:lstStyle/>
                    <a:p>
                      <a:endParaRPr lang="en-US"/>
                    </a:p>
                  </a:txBody>
                  <a:tcPr/>
                </a:tc>
                <a:tc>
                  <a:txBody>
                    <a:bodyPr/>
                    <a:lstStyle/>
                    <a:p>
                      <a:pPr>
                        <a:lnSpc>
                          <a:spcPct val="115000"/>
                        </a:lnSpc>
                        <a:spcAft>
                          <a:spcPts val="100"/>
                        </a:spcAft>
                      </a:pPr>
                      <a:r>
                        <a:rPr lang="en-GB" sz="1000" dirty="0">
                          <a:effectLst/>
                          <a:latin typeface="Calibri"/>
                          <a:ea typeface="Calibri"/>
                          <a:cs typeface="Arial"/>
                        </a:rPr>
                        <a:t>OI 313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Number of additional ICT based tools developed supporting cross-border cooperation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5</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690">
                <a:tc vMerge="1">
                  <a:txBody>
                    <a:bodyPr/>
                    <a:lstStyle/>
                    <a:p>
                      <a:endParaRPr lang="en-US"/>
                    </a:p>
                  </a:txBody>
                  <a:tcPr/>
                </a:tc>
                <a:tc>
                  <a:txBody>
                    <a:bodyPr/>
                    <a:lstStyle/>
                    <a:p>
                      <a:pPr>
                        <a:lnSpc>
                          <a:spcPct val="115000"/>
                        </a:lnSpc>
                        <a:spcAft>
                          <a:spcPts val="100"/>
                        </a:spcAft>
                      </a:pPr>
                      <a:r>
                        <a:rPr lang="en-GB" sz="1000" dirty="0">
                          <a:effectLst/>
                          <a:latin typeface="Calibri"/>
                          <a:ea typeface="Calibri"/>
                          <a:cs typeface="Arial"/>
                        </a:rPr>
                        <a:t>OI 314 </a:t>
                      </a:r>
                      <a:endParaRPr lang="en-US" sz="1000" dirty="0">
                        <a:effectLst/>
                        <a:latin typeface="Calibri"/>
                        <a:ea typeface="Calibri"/>
                        <a:cs typeface="Times New Roman"/>
                      </a:endParaRPr>
                    </a:p>
                    <a:p>
                      <a:pPr>
                        <a:lnSpc>
                          <a:spcPct val="115000"/>
                        </a:lnSpc>
                        <a:spcAft>
                          <a:spcPts val="100"/>
                        </a:spcAft>
                      </a:pPr>
                      <a:r>
                        <a:rPr lang="en-GB" sz="1000" dirty="0">
                          <a:effectLst/>
                          <a:latin typeface="Calibri"/>
                          <a:ea typeface="Calibri"/>
                          <a:cs typeface="Arial"/>
                        </a:rPr>
                        <a:t>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Number of environmentally friendly (carbon-proofed) cross-border transport initiatives developed</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a:effectLst/>
                          <a:latin typeface="Calibri"/>
                          <a:ea typeface="Calibri"/>
                          <a:cs typeface="Arial"/>
                        </a:rPr>
                        <a:t>4</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3588">
                <a:tc rowSpan="2">
                  <a:txBody>
                    <a:bodyPr/>
                    <a:lstStyle/>
                    <a:p>
                      <a:pPr>
                        <a:lnSpc>
                          <a:spcPct val="115000"/>
                        </a:lnSpc>
                        <a:spcAft>
                          <a:spcPts val="100"/>
                        </a:spcAft>
                      </a:pPr>
                      <a:r>
                        <a:rPr lang="en-GB" sz="1000" b="1" dirty="0">
                          <a:solidFill>
                            <a:schemeClr val="tx1"/>
                          </a:solidFill>
                          <a:effectLst/>
                          <a:latin typeface="Calibri"/>
                          <a:ea typeface="Calibri"/>
                          <a:cs typeface="Arial"/>
                        </a:rPr>
                        <a:t>4.1 Support to the development of health services and access to health</a:t>
                      </a:r>
                      <a:endParaRPr lang="en-US" sz="1000" dirty="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
                        </a:spcAft>
                      </a:pPr>
                      <a:r>
                        <a:rPr lang="en-GB" sz="1000" dirty="0">
                          <a:effectLst/>
                          <a:latin typeface="Calibri"/>
                          <a:ea typeface="Calibri"/>
                          <a:cs typeface="Arial"/>
                        </a:rPr>
                        <a:t>COI </a:t>
                      </a:r>
                      <a:r>
                        <a:rPr lang="en-GB" sz="1000" dirty="0" smtClean="0">
                          <a:effectLst/>
                          <a:latin typeface="Calibri"/>
                          <a:ea typeface="Calibri"/>
                          <a:cs typeface="Arial"/>
                        </a:rPr>
                        <a:t>411</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Population covered by improved health services as a direct consequence of programme support</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dirty="0" smtClean="0">
                          <a:effectLst/>
                          <a:latin typeface="Calibri"/>
                          <a:ea typeface="Calibri"/>
                          <a:cs typeface="Arial"/>
                        </a:rPr>
                        <a:t>200,000</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024">
                <a:tc vMerge="1">
                  <a:txBody>
                    <a:bodyPr/>
                    <a:lstStyle/>
                    <a:p>
                      <a:endParaRPr lang="en-US"/>
                    </a:p>
                  </a:txBody>
                  <a:tcPr/>
                </a:tc>
                <a:tc>
                  <a:txBody>
                    <a:bodyPr/>
                    <a:lstStyle/>
                    <a:p>
                      <a:pPr algn="just">
                        <a:spcAft>
                          <a:spcPts val="100"/>
                        </a:spcAft>
                      </a:pPr>
                      <a:r>
                        <a:rPr lang="en-GB" sz="1000">
                          <a:solidFill>
                            <a:srgbClr val="000000"/>
                          </a:solidFill>
                          <a:effectLst/>
                          <a:latin typeface="Calibri"/>
                          <a:ea typeface="Calibri"/>
                          <a:cs typeface="Arial"/>
                        </a:rPr>
                        <a:t>OI 412 </a:t>
                      </a:r>
                      <a:endParaRPr lang="en-US" sz="1000">
                        <a:solidFill>
                          <a:srgbClr val="000000"/>
                        </a:solidFill>
                        <a:effectLst/>
                        <a:latin typeface="Times New Roman"/>
                        <a:ea typeface="Calibri"/>
                      </a:endParaRPr>
                    </a:p>
                    <a:p>
                      <a:pPr>
                        <a:lnSpc>
                          <a:spcPct val="115000"/>
                        </a:lnSpc>
                        <a:spcAft>
                          <a:spcPts val="100"/>
                        </a:spcAft>
                      </a:pPr>
                      <a:r>
                        <a:rPr lang="en-GB" sz="1000">
                          <a:effectLst/>
                          <a:latin typeface="Calibri"/>
                          <a:ea typeface="Calibri"/>
                          <a:cs typeface="Arial"/>
                        </a:rPr>
                        <a:t> </a:t>
                      </a:r>
                      <a:endParaRPr lang="en-US" sz="100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medical service infrastructure units improved</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
                        </a:spcAft>
                      </a:pPr>
                      <a:r>
                        <a:rPr lang="en-GB" sz="1000" dirty="0">
                          <a:effectLst/>
                          <a:latin typeface="Calibri"/>
                          <a:ea typeface="Calibri"/>
                          <a:cs typeface="Arial"/>
                        </a:rPr>
                        <a:t>3</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068">
                <a:tc rowSpan="2">
                  <a:txBody>
                    <a:bodyPr/>
                    <a:lstStyle/>
                    <a:p>
                      <a:pPr>
                        <a:lnSpc>
                          <a:spcPct val="115000"/>
                        </a:lnSpc>
                        <a:spcAft>
                          <a:spcPts val="100"/>
                        </a:spcAft>
                      </a:pPr>
                      <a:r>
                        <a:rPr lang="en-GB" sz="1000" b="1" dirty="0">
                          <a:solidFill>
                            <a:schemeClr val="tx1"/>
                          </a:solidFill>
                          <a:effectLst/>
                          <a:latin typeface="Calibri"/>
                          <a:ea typeface="Calibri"/>
                          <a:cs typeface="Arial"/>
                        </a:rPr>
                        <a:t>4.2 – Support to joint activities for the prevention of natural and man-made disasters as well as joint actions during emergency situations</a:t>
                      </a:r>
                      <a:endParaRPr lang="en-US" sz="1000" dirty="0">
                        <a:solidFill>
                          <a:schemeClr val="tx1"/>
                        </a:solidFill>
                        <a:effectLst/>
                        <a:latin typeface="Calibri"/>
                        <a:ea typeface="Calibri"/>
                        <a:cs typeface="Times New Roman"/>
                      </a:endParaRPr>
                    </a:p>
                    <a:p>
                      <a:pPr>
                        <a:lnSpc>
                          <a:spcPct val="115000"/>
                        </a:lnSpc>
                        <a:spcAft>
                          <a:spcPts val="100"/>
                        </a:spcAft>
                      </a:pPr>
                      <a:r>
                        <a:rPr lang="en-GB" sz="1000" b="1" dirty="0">
                          <a:solidFill>
                            <a:schemeClr val="tx1"/>
                          </a:solidFill>
                          <a:effectLst/>
                          <a:latin typeface="Calibri"/>
                          <a:ea typeface="Calibri"/>
                          <a:cs typeface="Arial"/>
                        </a:rPr>
                        <a:t> </a:t>
                      </a:r>
                      <a:endParaRPr lang="en-US" sz="1000" dirty="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COI 421</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Population benefiting from flood protection measures</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GB" sz="1000" dirty="0">
                          <a:effectLst/>
                          <a:latin typeface="Calibri"/>
                          <a:ea typeface="Calibri"/>
                          <a:cs typeface="Arial"/>
                        </a:rPr>
                        <a:t>10,000</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3373">
                <a:tc vMerge="1">
                  <a:txBody>
                    <a:bodyPr/>
                    <a:lstStyle/>
                    <a:p>
                      <a:endParaRPr lang="en-US"/>
                    </a:p>
                  </a:txBody>
                  <a:tcPr/>
                </a:tc>
                <a:tc>
                  <a:txBody>
                    <a:bodyPr/>
                    <a:lstStyle/>
                    <a:p>
                      <a:pPr>
                        <a:lnSpc>
                          <a:spcPct val="115000"/>
                        </a:lnSpc>
                        <a:spcAft>
                          <a:spcPts val="1000"/>
                        </a:spcAft>
                      </a:pPr>
                      <a:r>
                        <a:rPr lang="en-GB" sz="1000" dirty="0">
                          <a:effectLst/>
                          <a:latin typeface="Calibri"/>
                          <a:ea typeface="Calibri"/>
                          <a:cs typeface="Arial"/>
                        </a:rPr>
                        <a:t>OI 422</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joint actions, including soft operations, as well as joint infrastructure investments in the field of emergency situations and the prevention of man-made disasters.</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GB" sz="1000" dirty="0">
                          <a:effectLst/>
                          <a:latin typeface="Calibri"/>
                          <a:ea typeface="Calibri"/>
                          <a:cs typeface="Arial"/>
                        </a:rPr>
                        <a:t>20</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2899">
                <a:tc rowSpan="2">
                  <a:txBody>
                    <a:bodyPr/>
                    <a:lstStyle/>
                    <a:p>
                      <a:pPr>
                        <a:lnSpc>
                          <a:spcPct val="115000"/>
                        </a:lnSpc>
                        <a:spcAft>
                          <a:spcPts val="100"/>
                        </a:spcAft>
                      </a:pPr>
                      <a:r>
                        <a:rPr lang="en-GB" sz="1000" b="1" dirty="0">
                          <a:solidFill>
                            <a:schemeClr val="tx1"/>
                          </a:solidFill>
                          <a:effectLst/>
                          <a:latin typeface="Calibri"/>
                          <a:ea typeface="Calibri"/>
                          <a:cs typeface="Arial"/>
                        </a:rPr>
                        <a:t>4.3 Prevention and fight against organised crime and police cooperation</a:t>
                      </a:r>
                      <a:endParaRPr lang="en-US" sz="1000" dirty="0">
                        <a:solidFill>
                          <a:schemeClr val="tx1"/>
                        </a:solidFill>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OI 431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participants involved in joint capacity building activities (exchanges of experience, study visits, trainings </a:t>
                      </a:r>
                      <a:r>
                        <a:rPr lang="en-GB" sz="1000" dirty="0" err="1">
                          <a:effectLst/>
                          <a:latin typeface="Calibri"/>
                          <a:ea typeface="Calibri"/>
                          <a:cs typeface="Arial"/>
                        </a:rPr>
                        <a:t>etc</a:t>
                      </a:r>
                      <a:r>
                        <a:rPr lang="en-GB" sz="1000" dirty="0">
                          <a:effectLst/>
                          <a:latin typeface="Calibri"/>
                          <a:ea typeface="Calibri"/>
                          <a:cs typeface="Arial"/>
                        </a:rPr>
                        <a:t>)</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GB" sz="1000" dirty="0" smtClean="0">
                          <a:effectLst/>
                          <a:latin typeface="Calibri"/>
                          <a:ea typeface="Calibri"/>
                          <a:cs typeface="Arial"/>
                        </a:rPr>
                        <a:t>300</a:t>
                      </a:r>
                      <a:r>
                        <a:rPr lang="en-GB" sz="1000" dirty="0">
                          <a:effectLst/>
                          <a:latin typeface="Calibri"/>
                          <a:ea typeface="Calibri"/>
                          <a:cs typeface="Arial"/>
                        </a:rPr>
                        <a:t>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2899">
                <a:tc vMerge="1">
                  <a:txBody>
                    <a:bodyPr/>
                    <a:lstStyle/>
                    <a:p>
                      <a:endParaRPr lang="en-US"/>
                    </a:p>
                  </a:txBody>
                  <a:tcPr/>
                </a:tc>
                <a:tc>
                  <a:txBody>
                    <a:bodyPr/>
                    <a:lstStyle/>
                    <a:p>
                      <a:pPr>
                        <a:lnSpc>
                          <a:spcPct val="115000"/>
                        </a:lnSpc>
                        <a:spcAft>
                          <a:spcPts val="1000"/>
                        </a:spcAft>
                      </a:pPr>
                      <a:r>
                        <a:rPr lang="en-GB" sz="1000" dirty="0">
                          <a:effectLst/>
                          <a:latin typeface="Calibri"/>
                          <a:ea typeface="Calibri"/>
                          <a:cs typeface="Arial"/>
                        </a:rPr>
                        <a:t>OI 432 </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000" dirty="0">
                          <a:effectLst/>
                          <a:latin typeface="Calibri"/>
                          <a:ea typeface="Calibri"/>
                          <a:cs typeface="Arial"/>
                        </a:rPr>
                        <a:t>Number of modernized facilities of police, police border and custom services from the eligible area</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GB" sz="1000" dirty="0">
                          <a:effectLst/>
                          <a:latin typeface="Calibri"/>
                          <a:ea typeface="Calibri"/>
                          <a:cs typeface="Arial"/>
                        </a:rPr>
                        <a:t>10</a:t>
                      </a:r>
                      <a:endParaRPr lang="en-US" sz="1000" dirty="0">
                        <a:effectLst/>
                        <a:latin typeface="Calibri"/>
                        <a:ea typeface="Calibri"/>
                        <a:cs typeface="Times New Roman"/>
                      </a:endParaRPr>
                    </a:p>
                  </a:txBody>
                  <a:tcPr marL="15748" marR="157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46962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20079"/>
          </a:xfrm>
        </p:spPr>
        <p:txBody>
          <a:bodyPr>
            <a:noAutofit/>
          </a:bodyPr>
          <a:lstStyle/>
          <a:p>
            <a:r>
              <a:rPr lang="ro-RO" sz="3000" b="1" dirty="0" smtClean="0"/>
              <a:t>Rezultatele proiectului / Indicatorii de output</a:t>
            </a:r>
            <a:endParaRPr lang="en-US" sz="3000" b="1" dirty="0"/>
          </a:p>
        </p:txBody>
      </p:sp>
      <p:sp>
        <p:nvSpPr>
          <p:cNvPr id="3" name="Subtitle 2"/>
          <p:cNvSpPr>
            <a:spLocks noGrp="1"/>
          </p:cNvSpPr>
          <p:nvPr>
            <p:ph type="subTitle" idx="1"/>
          </p:nvPr>
        </p:nvSpPr>
        <p:spPr>
          <a:xfrm>
            <a:off x="683568" y="908720"/>
            <a:ext cx="7848872" cy="4896544"/>
          </a:xfrm>
        </p:spPr>
        <p:txBody>
          <a:bodyPr>
            <a:normAutofit/>
          </a:bodyPr>
          <a:lstStyle/>
          <a:p>
            <a:pPr algn="l"/>
            <a:endParaRPr lang="en-US" sz="24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3688" y="1556792"/>
            <a:ext cx="6804248" cy="4443958"/>
          </a:xfrm>
          <a:prstGeom prst="rect">
            <a:avLst/>
          </a:prstGeom>
        </p:spPr>
      </p:pic>
    </p:spTree>
    <p:extLst>
      <p:ext uri="{BB962C8B-B14F-4D97-AF65-F5344CB8AC3E}">
        <p14:creationId xmlns:p14="http://schemas.microsoft.com/office/powerpoint/2010/main" val="184290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20079"/>
          </a:xfrm>
        </p:spPr>
        <p:txBody>
          <a:bodyPr>
            <a:noAutofit/>
          </a:bodyPr>
          <a:lstStyle/>
          <a:p>
            <a:r>
              <a:rPr lang="ro-RO" sz="3000" b="1" dirty="0" smtClean="0"/>
              <a:t>Rezultatele proiectului / Indicatorii de output</a:t>
            </a:r>
            <a:endParaRPr lang="en-US" sz="3000" b="1" dirty="0"/>
          </a:p>
        </p:txBody>
      </p:sp>
      <p:sp>
        <p:nvSpPr>
          <p:cNvPr id="3" name="Subtitle 2"/>
          <p:cNvSpPr>
            <a:spLocks noGrp="1"/>
          </p:cNvSpPr>
          <p:nvPr>
            <p:ph type="subTitle" idx="1"/>
          </p:nvPr>
        </p:nvSpPr>
        <p:spPr>
          <a:xfrm>
            <a:off x="683568" y="908720"/>
            <a:ext cx="7848872" cy="4896544"/>
          </a:xfrm>
        </p:spPr>
        <p:txBody>
          <a:bodyPr>
            <a:normAutofit/>
          </a:bodyPr>
          <a:lstStyle/>
          <a:p>
            <a:pPr algn="l"/>
            <a:endParaRPr lang="en-US" sz="24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3688" y="1556792"/>
            <a:ext cx="6804248" cy="4443958"/>
          </a:xfrm>
          <a:prstGeom prst="rect">
            <a:avLst/>
          </a:prstGeom>
        </p:spPr>
      </p:pic>
    </p:spTree>
    <p:extLst>
      <p:ext uri="{BB962C8B-B14F-4D97-AF65-F5344CB8AC3E}">
        <p14:creationId xmlns:p14="http://schemas.microsoft.com/office/powerpoint/2010/main" val="3502028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3"/>
            <a:ext cx="7772400" cy="576064"/>
          </a:xfrm>
        </p:spPr>
        <p:txBody>
          <a:bodyPr>
            <a:noAutofit/>
          </a:bodyPr>
          <a:lstStyle/>
          <a:p>
            <a:r>
              <a:rPr lang="ro-RO" sz="3000" b="1" dirty="0" smtClean="0"/>
              <a:t>Matricea cadru logic a proiectului</a:t>
            </a:r>
            <a:endParaRPr lang="en-US" sz="3000" b="1" dirty="0"/>
          </a:p>
        </p:txBody>
      </p:sp>
      <p:sp>
        <p:nvSpPr>
          <p:cNvPr id="3" name="Subtitle 2"/>
          <p:cNvSpPr>
            <a:spLocks noGrp="1"/>
          </p:cNvSpPr>
          <p:nvPr>
            <p:ph type="subTitle" idx="1"/>
          </p:nvPr>
        </p:nvSpPr>
        <p:spPr>
          <a:xfrm>
            <a:off x="683568" y="908720"/>
            <a:ext cx="7848872" cy="4896544"/>
          </a:xfrm>
        </p:spPr>
        <p:txBody>
          <a:bodyPr>
            <a:normAutofit/>
          </a:bodyPr>
          <a:lstStyle/>
          <a:p>
            <a:pPr algn="l"/>
            <a:endParaRPr lang="en-US" sz="2400"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extLst>
      <p:ext uri="{BB962C8B-B14F-4D97-AF65-F5344CB8AC3E}">
        <p14:creationId xmlns:p14="http://schemas.microsoft.com/office/powerpoint/2010/main" val="1158468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20079"/>
          </a:xfrm>
        </p:spPr>
        <p:txBody>
          <a:bodyPr>
            <a:normAutofit/>
          </a:bodyPr>
          <a:lstStyle/>
          <a:p>
            <a:r>
              <a:rPr lang="ro-RO" sz="3600" b="1" dirty="0" smtClean="0"/>
              <a:t>Obiectiv general / Indicatori de rezultat</a:t>
            </a:r>
            <a:endParaRPr lang="en-US" sz="3600" b="1" dirty="0"/>
          </a:p>
        </p:txBody>
      </p:sp>
      <p:sp>
        <p:nvSpPr>
          <p:cNvPr id="3" name="Subtitle 2"/>
          <p:cNvSpPr>
            <a:spLocks noGrp="1"/>
          </p:cNvSpPr>
          <p:nvPr>
            <p:ph type="subTitle" idx="1"/>
          </p:nvPr>
        </p:nvSpPr>
        <p:spPr>
          <a:xfrm>
            <a:off x="539451" y="937688"/>
            <a:ext cx="8064896" cy="4824536"/>
          </a:xfrm>
        </p:spPr>
        <p:txBody>
          <a:bodyPr>
            <a:normAutofit/>
          </a:bodyPr>
          <a:lstStyle/>
          <a:p>
            <a:pPr algn="l"/>
            <a:r>
              <a:rPr lang="en-US" sz="2800" b="1" dirty="0" smtClean="0">
                <a:solidFill>
                  <a:schemeClr val="tx1"/>
                </a:solidFill>
              </a:rPr>
              <a:t>The </a:t>
            </a:r>
            <a:r>
              <a:rPr lang="en-US" sz="2800" b="1" dirty="0" err="1" smtClean="0">
                <a:solidFill>
                  <a:schemeClr val="tx1"/>
                </a:solidFill>
              </a:rPr>
              <a:t>programme</a:t>
            </a:r>
            <a:r>
              <a:rPr lang="en-US" sz="2800" b="1" dirty="0" smtClean="0">
                <a:solidFill>
                  <a:schemeClr val="tx1"/>
                </a:solidFill>
              </a:rPr>
              <a:t> expected result / </a:t>
            </a:r>
            <a:r>
              <a:rPr lang="en-US" sz="2800" b="1" dirty="0" err="1" smtClean="0">
                <a:solidFill>
                  <a:schemeClr val="tx1"/>
                </a:solidFill>
              </a:rPr>
              <a:t>Rezultatul</a:t>
            </a:r>
            <a:r>
              <a:rPr lang="en-US" sz="2800" b="1" dirty="0" smtClean="0">
                <a:solidFill>
                  <a:schemeClr val="tx1"/>
                </a:solidFill>
              </a:rPr>
              <a:t> de program</a:t>
            </a:r>
            <a:r>
              <a:rPr lang="en-US" sz="2800" dirty="0" smtClean="0">
                <a:solidFill>
                  <a:schemeClr val="tx1"/>
                </a:solidFill>
              </a:rPr>
              <a:t> </a:t>
            </a:r>
            <a:r>
              <a:rPr lang="ro-RO" sz="2800" dirty="0" smtClean="0">
                <a:solidFill>
                  <a:schemeClr val="tx1"/>
                </a:solidFill>
              </a:rPr>
              <a:t>(impactul programului) și</a:t>
            </a:r>
            <a:r>
              <a:rPr lang="en-US" sz="2800" dirty="0" smtClean="0">
                <a:solidFill>
                  <a:schemeClr val="tx1"/>
                </a:solidFill>
              </a:rPr>
              <a:t> </a:t>
            </a:r>
            <a:r>
              <a:rPr lang="en-US" sz="2800" b="1" dirty="0" smtClean="0">
                <a:solidFill>
                  <a:schemeClr val="tx1"/>
                </a:solidFill>
              </a:rPr>
              <a:t>result </a:t>
            </a:r>
            <a:r>
              <a:rPr lang="ro-RO" sz="2800" b="1" dirty="0" smtClean="0">
                <a:solidFill>
                  <a:schemeClr val="tx1"/>
                </a:solidFill>
              </a:rPr>
              <a:t>indicator / indicatorul de rezultat </a:t>
            </a:r>
            <a:r>
              <a:rPr lang="en-US" sz="2800" dirty="0" smtClean="0">
                <a:solidFill>
                  <a:schemeClr val="tx1"/>
                </a:solidFill>
              </a:rPr>
              <a:t>v</a:t>
            </a:r>
            <a:r>
              <a:rPr lang="ro-RO" sz="2800" dirty="0" smtClean="0">
                <a:solidFill>
                  <a:schemeClr val="tx1"/>
                </a:solidFill>
              </a:rPr>
              <a:t>or</a:t>
            </a:r>
            <a:r>
              <a:rPr lang="en-US" sz="2800" dirty="0" smtClean="0">
                <a:solidFill>
                  <a:schemeClr val="tx1"/>
                </a:solidFill>
              </a:rPr>
              <a:t> fi </a:t>
            </a:r>
            <a:r>
              <a:rPr lang="en-US" sz="2800" dirty="0" err="1" smtClean="0">
                <a:solidFill>
                  <a:schemeClr val="tx1"/>
                </a:solidFill>
              </a:rPr>
              <a:t>selecta</a:t>
            </a:r>
            <a:r>
              <a:rPr lang="ro-RO" sz="2800" dirty="0" smtClean="0">
                <a:solidFill>
                  <a:schemeClr val="tx1"/>
                </a:solidFill>
              </a:rPr>
              <a:t>ți</a:t>
            </a:r>
            <a:r>
              <a:rPr lang="en-US" sz="2800" dirty="0" smtClean="0">
                <a:solidFill>
                  <a:schemeClr val="tx1"/>
                </a:solidFill>
              </a:rPr>
              <a:t> din </a:t>
            </a:r>
            <a:r>
              <a:rPr lang="en-US" sz="2800" dirty="0" err="1" smtClean="0">
                <a:solidFill>
                  <a:schemeClr val="tx1"/>
                </a:solidFill>
              </a:rPr>
              <a:t>Anexa</a:t>
            </a:r>
            <a:r>
              <a:rPr lang="en-US" sz="2800" dirty="0" smtClean="0">
                <a:solidFill>
                  <a:schemeClr val="tx1"/>
                </a:solidFill>
              </a:rPr>
              <a:t> H2 </a:t>
            </a:r>
            <a:r>
              <a:rPr lang="en-US" sz="2800" dirty="0" err="1" smtClean="0">
                <a:solidFill>
                  <a:schemeClr val="tx1"/>
                </a:solidFill>
              </a:rPr>
              <a:t>Programme</a:t>
            </a:r>
            <a:r>
              <a:rPr lang="en-US" sz="2800" dirty="0" smtClean="0">
                <a:solidFill>
                  <a:schemeClr val="tx1"/>
                </a:solidFill>
              </a:rPr>
              <a:t> </a:t>
            </a:r>
            <a:endParaRPr lang="ro-RO" sz="2800" dirty="0" smtClean="0">
              <a:solidFill>
                <a:schemeClr val="tx1"/>
              </a:solidFill>
            </a:endParaRPr>
          </a:p>
          <a:p>
            <a:pPr algn="l"/>
            <a:r>
              <a:rPr lang="en-US" sz="2800" dirty="0" smtClean="0">
                <a:solidFill>
                  <a:schemeClr val="tx1"/>
                </a:solidFill>
              </a:rPr>
              <a:t>indicators </a:t>
            </a:r>
            <a:endParaRPr lang="ro-RO" sz="2800" dirty="0" smtClean="0">
              <a:solidFill>
                <a:schemeClr val="tx1"/>
              </a:solidFill>
            </a:endParaRPr>
          </a:p>
          <a:p>
            <a:pPr algn="l"/>
            <a:r>
              <a:rPr lang="en-US" sz="2800" dirty="0" smtClean="0">
                <a:solidFill>
                  <a:schemeClr val="tx1"/>
                </a:solidFill>
              </a:rPr>
              <a:t>per priority</a:t>
            </a:r>
            <a:r>
              <a:rPr lang="ro-RO" sz="2800" dirty="0" smtClean="0">
                <a:solidFill>
                  <a:schemeClr val="tx1"/>
                </a:solidFill>
              </a:rPr>
              <a:t>.</a:t>
            </a:r>
            <a:endParaRPr lang="en-US" sz="28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27784" y="2420888"/>
            <a:ext cx="5940152" cy="3341336"/>
          </a:xfrm>
          <a:prstGeom prst="rect">
            <a:avLst/>
          </a:prstGeom>
        </p:spPr>
      </p:pic>
    </p:spTree>
    <p:extLst>
      <p:ext uri="{BB962C8B-B14F-4D97-AF65-F5344CB8AC3E}">
        <p14:creationId xmlns:p14="http://schemas.microsoft.com/office/powerpoint/2010/main" val="1641720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648071"/>
          </a:xfrm>
        </p:spPr>
        <p:txBody>
          <a:bodyPr>
            <a:normAutofit fontScale="90000"/>
          </a:bodyPr>
          <a:lstStyle/>
          <a:p>
            <a:r>
              <a:rPr lang="ro-RO" dirty="0" smtClean="0"/>
              <a:t>OBIECTIVE</a:t>
            </a:r>
            <a:endParaRPr lang="en-US" dirty="0"/>
          </a:p>
        </p:txBody>
      </p:sp>
      <p:sp>
        <p:nvSpPr>
          <p:cNvPr id="3" name="Subtitle 2"/>
          <p:cNvSpPr>
            <a:spLocks noGrp="1"/>
          </p:cNvSpPr>
          <p:nvPr>
            <p:ph type="subTitle" idx="1"/>
          </p:nvPr>
        </p:nvSpPr>
        <p:spPr>
          <a:xfrm>
            <a:off x="539451" y="908720"/>
            <a:ext cx="8064896" cy="5184576"/>
          </a:xfrm>
        </p:spPr>
        <p:txBody>
          <a:bodyPr>
            <a:noAutofit/>
          </a:bodyPr>
          <a:lstStyle/>
          <a:p>
            <a:pPr algn="l"/>
            <a:r>
              <a:rPr lang="en-US" sz="2300" b="1" dirty="0" err="1" smtClean="0">
                <a:solidFill>
                  <a:schemeClr val="tx1"/>
                </a:solidFill>
              </a:rPr>
              <a:t>Obiectivul</a:t>
            </a:r>
            <a:r>
              <a:rPr lang="en-US" sz="2300" b="1" dirty="0" smtClean="0">
                <a:solidFill>
                  <a:schemeClr val="tx1"/>
                </a:solidFill>
              </a:rPr>
              <a:t> general</a:t>
            </a:r>
            <a:r>
              <a:rPr lang="en-US" sz="2300" dirty="0" smtClean="0">
                <a:solidFill>
                  <a:schemeClr val="tx1"/>
                </a:solidFill>
              </a:rPr>
              <a:t>: </a:t>
            </a:r>
            <a:r>
              <a:rPr lang="ro-RO" sz="2300" dirty="0" smtClean="0">
                <a:solidFill>
                  <a:schemeClr val="tx1"/>
                </a:solidFill>
              </a:rPr>
              <a:t>Impactul general la a cărui dezvoltare contribuie proiectul (la nivel sectorial, la nivel de acoperire teritorială; asigură legătura cu politici, sectoare etc.).</a:t>
            </a:r>
          </a:p>
          <a:p>
            <a:pPr algn="l"/>
            <a:r>
              <a:rPr lang="ro-RO" sz="2300" b="1" dirty="0" smtClean="0">
                <a:solidFill>
                  <a:schemeClr val="tx1"/>
                </a:solidFill>
              </a:rPr>
              <a:t>Indicatorii, în cazul nostru Indicatori de rezultat</a:t>
            </a:r>
            <a:r>
              <a:rPr lang="ro-RO" sz="2300" dirty="0" smtClean="0">
                <a:solidFill>
                  <a:schemeClr val="tx1"/>
                </a:solidFill>
              </a:rPr>
              <a:t>: măsoară nivelul până la care proiectul a adus o contribuție la obiectivul general. (sunt utilizați în evaluarea rezultatelor programului. Proiectele nu vor avea incluse activități de colectare a acestor date – sunt date statistice, având surse de verificare independente). </a:t>
            </a:r>
          </a:p>
          <a:p>
            <a:pPr algn="l"/>
            <a:r>
              <a:rPr lang="ro-RO" sz="2300" b="1" dirty="0" smtClean="0">
                <a:solidFill>
                  <a:schemeClr val="tx1"/>
                </a:solidFill>
              </a:rPr>
              <a:t>Obiectivul specific</a:t>
            </a:r>
            <a:r>
              <a:rPr lang="ro-RO" sz="2300" dirty="0" smtClean="0">
                <a:solidFill>
                  <a:schemeClr val="tx1"/>
                </a:solidFill>
              </a:rPr>
              <a:t>: Rezultatul dezvoltat până la finalul proiectului (specific, beneficiile așteptate pentru grupurile țintă).</a:t>
            </a:r>
          </a:p>
          <a:p>
            <a:pPr algn="l"/>
            <a:r>
              <a:rPr lang="ro-RO" sz="2300" b="1" dirty="0" smtClean="0">
                <a:solidFill>
                  <a:schemeClr val="tx1"/>
                </a:solidFill>
              </a:rPr>
              <a:t>Indicatorii, în cazul nostru Indicatori de output</a:t>
            </a:r>
            <a:r>
              <a:rPr lang="ro-RO" sz="2300" dirty="0" smtClean="0">
                <a:solidFill>
                  <a:schemeClr val="tx1"/>
                </a:solidFill>
              </a:rPr>
              <a:t> (din lista comună sau nu): răspund la întrebarea cum știm dacă obiectivele specifice au fost atinse? Acești indicatori ar trebui să includă informații / detalii privind cantitatea, calitatea și durata / perioada. </a:t>
            </a:r>
            <a:endParaRPr lang="en-US" sz="2300" dirty="0" smtClean="0">
              <a:solidFill>
                <a:schemeClr val="tx1"/>
              </a:solidFill>
            </a:endParaRPr>
          </a:p>
        </p:txBody>
      </p:sp>
    </p:spTree>
    <p:extLst>
      <p:ext uri="{BB962C8B-B14F-4D97-AF65-F5344CB8AC3E}">
        <p14:creationId xmlns:p14="http://schemas.microsoft.com/office/powerpoint/2010/main" val="3579358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1008111"/>
          </a:xfrm>
        </p:spPr>
        <p:txBody>
          <a:bodyPr>
            <a:normAutofit fontScale="90000"/>
          </a:bodyPr>
          <a:lstStyle/>
          <a:p>
            <a:r>
              <a:rPr lang="ro-RO" dirty="0" smtClean="0"/>
              <a:t>Programme expected result / Rezultatul de program așteptat</a:t>
            </a:r>
            <a:endParaRPr lang="en-US" dirty="0"/>
          </a:p>
        </p:txBody>
      </p:sp>
      <p:sp>
        <p:nvSpPr>
          <p:cNvPr id="3" name="Subtitle 2"/>
          <p:cNvSpPr>
            <a:spLocks noGrp="1"/>
          </p:cNvSpPr>
          <p:nvPr>
            <p:ph type="subTitle" idx="1"/>
          </p:nvPr>
        </p:nvSpPr>
        <p:spPr>
          <a:xfrm>
            <a:off x="683568" y="1628800"/>
            <a:ext cx="7848872" cy="4176464"/>
          </a:xfrm>
        </p:spPr>
        <p:txBody>
          <a:bodyPr>
            <a:normAutofit/>
          </a:bodyPr>
          <a:lstStyle/>
          <a:p>
            <a:pPr algn="l"/>
            <a:r>
              <a:rPr lang="ro-RO" sz="2400" dirty="0" smtClean="0">
                <a:solidFill>
                  <a:schemeClr val="tx1"/>
                </a:solidFill>
              </a:rPr>
              <a:t>Anexa H2</a:t>
            </a:r>
          </a:p>
          <a:p>
            <a:pPr algn="l"/>
            <a:r>
              <a:rPr lang="ro-RO" sz="2400" dirty="0" smtClean="0">
                <a:solidFill>
                  <a:schemeClr val="tx1"/>
                </a:solidFill>
              </a:rPr>
              <a:t>- fragment</a:t>
            </a:r>
            <a:endParaRPr lang="en-US" sz="2400"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111841890"/>
              </p:ext>
            </p:extLst>
          </p:nvPr>
        </p:nvGraphicFramePr>
        <p:xfrm>
          <a:off x="2123728" y="1623869"/>
          <a:ext cx="5760640" cy="4109289"/>
        </p:xfrm>
        <a:graphic>
          <a:graphicData uri="http://schemas.openxmlformats.org/drawingml/2006/table">
            <a:tbl>
              <a:tblPr firstRow="1" firstCol="1" bandRow="1">
                <a:tableStyleId>{5C22544A-7EE6-4342-B048-85BDC9FD1C3A}</a:tableStyleId>
              </a:tblPr>
              <a:tblGrid>
                <a:gridCol w="2538749"/>
                <a:gridCol w="3221891"/>
              </a:tblGrid>
              <a:tr h="119783">
                <a:tc>
                  <a:txBody>
                    <a:bodyPr/>
                    <a:lstStyle/>
                    <a:p>
                      <a:pPr algn="ctr">
                        <a:lnSpc>
                          <a:spcPct val="107000"/>
                        </a:lnSpc>
                        <a:spcAft>
                          <a:spcPts val="800"/>
                        </a:spcAft>
                      </a:pPr>
                      <a:r>
                        <a:rPr lang="en-GB" sz="1000" dirty="0">
                          <a:effectLst/>
                        </a:rPr>
                        <a:t>Priority</a:t>
                      </a:r>
                      <a:endParaRPr lang="en-US" sz="1000" dirty="0">
                        <a:effectLst/>
                        <a:latin typeface="Calibri"/>
                        <a:ea typeface="Calibri"/>
                        <a:cs typeface="Times New Roman"/>
                      </a:endParaRPr>
                    </a:p>
                  </a:txBody>
                  <a:tcPr marL="64142" marR="64142" marT="0" marB="0" anchor="ctr"/>
                </a:tc>
                <a:tc>
                  <a:txBody>
                    <a:bodyPr/>
                    <a:lstStyle/>
                    <a:p>
                      <a:pPr algn="ctr">
                        <a:lnSpc>
                          <a:spcPct val="107000"/>
                        </a:lnSpc>
                        <a:spcAft>
                          <a:spcPts val="800"/>
                        </a:spcAft>
                      </a:pPr>
                      <a:r>
                        <a:rPr lang="en-GB" sz="1000">
                          <a:effectLst/>
                        </a:rPr>
                        <a:t>Programme expected result</a:t>
                      </a:r>
                      <a:endParaRPr lang="en-US" sz="1000">
                        <a:effectLst/>
                        <a:latin typeface="Calibri"/>
                        <a:ea typeface="Calibri"/>
                        <a:cs typeface="Times New Roman"/>
                      </a:endParaRPr>
                    </a:p>
                  </a:txBody>
                  <a:tcPr marL="64142" marR="64142" marT="0" marB="0" anchor="ctr"/>
                </a:tc>
              </a:tr>
              <a:tr h="783687">
                <a:tc>
                  <a:txBody>
                    <a:bodyPr/>
                    <a:lstStyle/>
                    <a:p>
                      <a:pPr>
                        <a:lnSpc>
                          <a:spcPct val="107000"/>
                        </a:lnSpc>
                        <a:spcAft>
                          <a:spcPts val="100"/>
                        </a:spcAft>
                      </a:pPr>
                      <a:r>
                        <a:rPr lang="en-GB" sz="1000" dirty="0">
                          <a:effectLst/>
                        </a:rPr>
                        <a:t>1.1 – Institutional cooperation in the educational field for increasing access to education and quality of education</a:t>
                      </a:r>
                      <a:endParaRPr lang="en-US" sz="1000" dirty="0">
                        <a:effectLst/>
                        <a:latin typeface="Calibri"/>
                        <a:ea typeface="Calibri"/>
                        <a:cs typeface="Times New Roman"/>
                      </a:endParaRPr>
                    </a:p>
                  </a:txBody>
                  <a:tcPr marL="64142" marR="64142" marT="0" marB="0"/>
                </a:tc>
                <a:tc>
                  <a:txBody>
                    <a:bodyPr/>
                    <a:lstStyle/>
                    <a:p>
                      <a:pPr>
                        <a:spcAft>
                          <a:spcPts val="100"/>
                        </a:spcAft>
                      </a:pPr>
                      <a:r>
                        <a:rPr lang="en-GB" sz="1000">
                          <a:effectLst/>
                        </a:rPr>
                        <a:t>Enhanced cooperation between educational institutions leading to an increase in quality of the education programs available in the eligible area, as well as improving accessibility to education and ensuring appropriate, labour market relevant skills of the graduates</a:t>
                      </a:r>
                      <a:endParaRPr lang="en-US" sz="1000">
                        <a:solidFill>
                          <a:srgbClr val="000000"/>
                        </a:solidFill>
                        <a:effectLst/>
                        <a:latin typeface="Times New Roman"/>
                        <a:ea typeface="Calibri"/>
                      </a:endParaRPr>
                    </a:p>
                  </a:txBody>
                  <a:tcPr marL="64142" marR="64142" marT="0" marB="0"/>
                </a:tc>
              </a:tr>
              <a:tr h="447822">
                <a:tc>
                  <a:txBody>
                    <a:bodyPr/>
                    <a:lstStyle/>
                    <a:p>
                      <a:pPr>
                        <a:lnSpc>
                          <a:spcPct val="107000"/>
                        </a:lnSpc>
                        <a:spcAft>
                          <a:spcPts val="100"/>
                        </a:spcAft>
                      </a:pPr>
                      <a:r>
                        <a:rPr lang="en-GB" sz="1000" dirty="0">
                          <a:effectLst/>
                        </a:rPr>
                        <a:t>1.2- Promotion and support to research and innovation</a:t>
                      </a:r>
                      <a:endParaRPr lang="en-US" sz="1000" dirty="0">
                        <a:effectLst/>
                        <a:latin typeface="Calibri"/>
                        <a:ea typeface="Calibri"/>
                        <a:cs typeface="Times New Roman"/>
                      </a:endParaRPr>
                    </a:p>
                  </a:txBody>
                  <a:tcPr marL="64142" marR="64142" marT="0" marB="0"/>
                </a:tc>
                <a:tc>
                  <a:txBody>
                    <a:bodyPr/>
                    <a:lstStyle/>
                    <a:p>
                      <a:pPr>
                        <a:spcAft>
                          <a:spcPts val="100"/>
                        </a:spcAft>
                      </a:pPr>
                      <a:r>
                        <a:rPr lang="en-GB" sz="1000" dirty="0">
                          <a:effectLst/>
                        </a:rPr>
                        <a:t>Improved pre-conditions for sustained cooperation in the field of research and innovation contributing to economic development of the region</a:t>
                      </a:r>
                      <a:endParaRPr lang="en-US" sz="1000" dirty="0">
                        <a:solidFill>
                          <a:srgbClr val="000000"/>
                        </a:solidFill>
                        <a:effectLst/>
                        <a:latin typeface="Times New Roman"/>
                        <a:ea typeface="Calibri"/>
                      </a:endParaRPr>
                    </a:p>
                  </a:txBody>
                  <a:tcPr marL="64142" marR="64142" marT="0" marB="0"/>
                </a:tc>
              </a:tr>
              <a:tr h="359346">
                <a:tc>
                  <a:txBody>
                    <a:bodyPr/>
                    <a:lstStyle/>
                    <a:p>
                      <a:pPr>
                        <a:lnSpc>
                          <a:spcPct val="107000"/>
                        </a:lnSpc>
                        <a:spcAft>
                          <a:spcPts val="100"/>
                        </a:spcAft>
                      </a:pPr>
                      <a:r>
                        <a:rPr lang="en-GB" sz="1000">
                          <a:effectLst/>
                        </a:rPr>
                        <a:t>2.1- Preservation and promotion of the cultural and historical heritage</a:t>
                      </a:r>
                      <a:endParaRPr lang="en-US" sz="1000">
                        <a:effectLst/>
                        <a:latin typeface="Calibri"/>
                        <a:ea typeface="Calibri"/>
                        <a:cs typeface="Times New Roman"/>
                      </a:endParaRPr>
                    </a:p>
                  </a:txBody>
                  <a:tcPr marL="64142" marR="64142" marT="0" marB="0"/>
                </a:tc>
                <a:tc>
                  <a:txBody>
                    <a:bodyPr/>
                    <a:lstStyle/>
                    <a:p>
                      <a:pPr>
                        <a:spcAft>
                          <a:spcPts val="100"/>
                        </a:spcAft>
                      </a:pPr>
                      <a:r>
                        <a:rPr lang="en-GB" sz="1000" dirty="0">
                          <a:effectLst/>
                        </a:rPr>
                        <a:t>Restored cultural and historical sites that enhance the cross – border touristic potential of the eligible area.</a:t>
                      </a:r>
                      <a:endParaRPr lang="en-US" sz="1000" dirty="0">
                        <a:solidFill>
                          <a:srgbClr val="000000"/>
                        </a:solidFill>
                        <a:effectLst/>
                        <a:latin typeface="Times New Roman"/>
                        <a:ea typeface="Calibri"/>
                      </a:endParaRPr>
                    </a:p>
                  </a:txBody>
                  <a:tcPr marL="64142" marR="64142" marT="0" marB="0"/>
                </a:tc>
              </a:tr>
              <a:tr h="682098">
                <a:tc>
                  <a:txBody>
                    <a:bodyPr/>
                    <a:lstStyle/>
                    <a:p>
                      <a:pPr>
                        <a:lnSpc>
                          <a:spcPct val="107000"/>
                        </a:lnSpc>
                        <a:spcAft>
                          <a:spcPts val="100"/>
                        </a:spcAft>
                      </a:pPr>
                      <a:r>
                        <a:rPr lang="en-GB" sz="1000" dirty="0">
                          <a:effectLst/>
                        </a:rPr>
                        <a:t>3.1 Development of cross border transport and ICT infrastructure</a:t>
                      </a:r>
                      <a:endParaRPr lang="en-US" sz="1000" dirty="0">
                        <a:effectLst/>
                        <a:latin typeface="Calibri"/>
                        <a:ea typeface="Calibri"/>
                        <a:cs typeface="Times New Roman"/>
                      </a:endParaRPr>
                    </a:p>
                  </a:txBody>
                  <a:tcPr marL="64142" marR="64142" marT="0" marB="0"/>
                </a:tc>
                <a:tc>
                  <a:txBody>
                    <a:bodyPr/>
                    <a:lstStyle/>
                    <a:p>
                      <a:pPr>
                        <a:spcAft>
                          <a:spcPts val="100"/>
                        </a:spcAft>
                      </a:pPr>
                      <a:r>
                        <a:rPr lang="en-GB" sz="1000" dirty="0">
                          <a:effectLst/>
                        </a:rPr>
                        <a:t>1.Increased mobility of persons and goods in the eligible area through a modernized transport network </a:t>
                      </a:r>
                      <a:endParaRPr lang="en-US" sz="1000" dirty="0">
                        <a:effectLst/>
                      </a:endParaRPr>
                    </a:p>
                    <a:p>
                      <a:pPr>
                        <a:spcAft>
                          <a:spcPts val="100"/>
                        </a:spcAft>
                      </a:pPr>
                      <a:r>
                        <a:rPr lang="en-GB" sz="1000" dirty="0">
                          <a:effectLst/>
                        </a:rPr>
                        <a:t>2. Improved integrated ICT networks and facilities to support the cross –border connections.   </a:t>
                      </a:r>
                      <a:endParaRPr lang="en-US" sz="1000" dirty="0">
                        <a:solidFill>
                          <a:srgbClr val="000000"/>
                        </a:solidFill>
                        <a:effectLst/>
                        <a:latin typeface="Times New Roman"/>
                        <a:ea typeface="Calibri"/>
                      </a:endParaRPr>
                    </a:p>
                  </a:txBody>
                  <a:tcPr marL="64142" marR="64142" marT="0" marB="0"/>
                </a:tc>
              </a:tr>
              <a:tr h="359346">
                <a:tc>
                  <a:txBody>
                    <a:bodyPr/>
                    <a:lstStyle/>
                    <a:p>
                      <a:pPr>
                        <a:lnSpc>
                          <a:spcPct val="107000"/>
                        </a:lnSpc>
                        <a:spcAft>
                          <a:spcPts val="100"/>
                        </a:spcAft>
                      </a:pPr>
                      <a:r>
                        <a:rPr lang="en-GB" sz="1000">
                          <a:effectLst/>
                        </a:rPr>
                        <a:t>4.1 Support to the development of health services and access to health</a:t>
                      </a:r>
                      <a:endParaRPr lang="en-US" sz="1000">
                        <a:effectLst/>
                        <a:latin typeface="Calibri"/>
                        <a:ea typeface="Calibri"/>
                        <a:cs typeface="Times New Roman"/>
                      </a:endParaRPr>
                    </a:p>
                  </a:txBody>
                  <a:tcPr marL="64142" marR="64142" marT="0" marB="0"/>
                </a:tc>
                <a:tc>
                  <a:txBody>
                    <a:bodyPr/>
                    <a:lstStyle/>
                    <a:p>
                      <a:pPr>
                        <a:lnSpc>
                          <a:spcPct val="107000"/>
                        </a:lnSpc>
                        <a:spcAft>
                          <a:spcPts val="100"/>
                        </a:spcAft>
                      </a:pPr>
                      <a:r>
                        <a:rPr lang="en-GB" sz="1000" dirty="0">
                          <a:effectLst/>
                        </a:rPr>
                        <a:t>Improved health condition of citizens in the eligible area and reduced risks for human epidemiology hazards. </a:t>
                      </a:r>
                      <a:endParaRPr lang="en-US" sz="1000" dirty="0">
                        <a:effectLst/>
                        <a:latin typeface="Calibri"/>
                        <a:ea typeface="Calibri"/>
                        <a:cs typeface="Times New Roman"/>
                      </a:endParaRPr>
                    </a:p>
                  </a:txBody>
                  <a:tcPr marL="64142" marR="64142" marT="0" marB="0"/>
                </a:tc>
              </a:tr>
              <a:tr h="598909">
                <a:tc>
                  <a:txBody>
                    <a:bodyPr/>
                    <a:lstStyle/>
                    <a:p>
                      <a:pPr>
                        <a:lnSpc>
                          <a:spcPct val="107000"/>
                        </a:lnSpc>
                        <a:spcAft>
                          <a:spcPts val="100"/>
                        </a:spcAft>
                      </a:pPr>
                      <a:r>
                        <a:rPr lang="en-GB" sz="1000">
                          <a:effectLst/>
                        </a:rPr>
                        <a:t>4.2 – Support to joint activities for the prevention of natural and man-made disasters as well as joint actions during emergency situations</a:t>
                      </a:r>
                      <a:endParaRPr lang="en-US" sz="1000">
                        <a:effectLst/>
                        <a:latin typeface="Calibri"/>
                        <a:ea typeface="Calibri"/>
                        <a:cs typeface="Times New Roman"/>
                      </a:endParaRPr>
                    </a:p>
                  </a:txBody>
                  <a:tcPr marL="64142" marR="64142" marT="0" marB="0"/>
                </a:tc>
                <a:tc>
                  <a:txBody>
                    <a:bodyPr/>
                    <a:lstStyle/>
                    <a:p>
                      <a:pPr>
                        <a:spcAft>
                          <a:spcPts val="0"/>
                        </a:spcAft>
                      </a:pPr>
                      <a:r>
                        <a:rPr lang="en-GB" sz="1000" dirty="0">
                          <a:effectLst/>
                        </a:rPr>
                        <a:t>Reduced risks for natural or man-made disasters and better joint emergency situation management systems in place in the eligible area.  </a:t>
                      </a:r>
                      <a:endParaRPr lang="en-US" sz="1000" dirty="0">
                        <a:solidFill>
                          <a:srgbClr val="000000"/>
                        </a:solidFill>
                        <a:effectLst/>
                        <a:latin typeface="Times New Roman"/>
                        <a:ea typeface="Calibri"/>
                      </a:endParaRPr>
                    </a:p>
                  </a:txBody>
                  <a:tcPr marL="64142" marR="64142" marT="0" marB="0"/>
                </a:tc>
              </a:tr>
              <a:tr h="598909">
                <a:tc>
                  <a:txBody>
                    <a:bodyPr/>
                    <a:lstStyle/>
                    <a:p>
                      <a:pPr>
                        <a:lnSpc>
                          <a:spcPct val="107000"/>
                        </a:lnSpc>
                        <a:spcAft>
                          <a:spcPts val="100"/>
                        </a:spcAft>
                      </a:pPr>
                      <a:r>
                        <a:rPr lang="en-GB" sz="1000">
                          <a:effectLst/>
                        </a:rPr>
                        <a:t>4.3 Prevention and fight against organised crime and police cooperation</a:t>
                      </a:r>
                      <a:endParaRPr lang="en-US" sz="1000">
                        <a:effectLst/>
                        <a:latin typeface="Calibri"/>
                        <a:ea typeface="Calibri"/>
                        <a:cs typeface="Times New Roman"/>
                      </a:endParaRPr>
                    </a:p>
                  </a:txBody>
                  <a:tcPr marL="64142" marR="64142" marT="0" marB="0"/>
                </a:tc>
                <a:tc>
                  <a:txBody>
                    <a:bodyPr/>
                    <a:lstStyle/>
                    <a:p>
                      <a:pPr>
                        <a:lnSpc>
                          <a:spcPct val="107000"/>
                        </a:lnSpc>
                        <a:spcAft>
                          <a:spcPts val="800"/>
                        </a:spcAft>
                      </a:pPr>
                      <a:r>
                        <a:rPr lang="en-GB" sz="1000" dirty="0">
                          <a:effectLst/>
                        </a:rPr>
                        <a:t>Increased  efficiency of the police, border police and custom services in coping with cross border organized crime, increased level of trust and confidence of the citizens in these structures </a:t>
                      </a:r>
                      <a:endParaRPr lang="en-US" sz="1000" dirty="0">
                        <a:effectLst/>
                        <a:latin typeface="Calibri"/>
                        <a:ea typeface="Calibri"/>
                        <a:cs typeface="Times New Roman"/>
                      </a:endParaRPr>
                    </a:p>
                  </a:txBody>
                  <a:tcPr marL="64142" marR="64142" marT="0" marB="0"/>
                </a:tc>
              </a:tr>
            </a:tbl>
          </a:graphicData>
        </a:graphic>
      </p:graphicFrame>
    </p:spTree>
    <p:extLst>
      <p:ext uri="{BB962C8B-B14F-4D97-AF65-F5344CB8AC3E}">
        <p14:creationId xmlns:p14="http://schemas.microsoft.com/office/powerpoint/2010/main" val="980006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92087"/>
          </a:xfrm>
        </p:spPr>
        <p:txBody>
          <a:bodyPr>
            <a:noAutofit/>
          </a:bodyPr>
          <a:lstStyle/>
          <a:p>
            <a:r>
              <a:rPr lang="ro-RO" sz="3500" b="1" dirty="0" smtClean="0"/>
              <a:t>Obiective specifice / Indicatori de output</a:t>
            </a:r>
            <a:endParaRPr lang="en-US" sz="3500" b="1" dirty="0"/>
          </a:p>
        </p:txBody>
      </p:sp>
      <p:sp>
        <p:nvSpPr>
          <p:cNvPr id="3" name="Subtitle 2"/>
          <p:cNvSpPr>
            <a:spLocks noGrp="1"/>
          </p:cNvSpPr>
          <p:nvPr>
            <p:ph type="subTitle" idx="1"/>
          </p:nvPr>
        </p:nvSpPr>
        <p:spPr>
          <a:xfrm>
            <a:off x="683568" y="1052736"/>
            <a:ext cx="7848872" cy="4752528"/>
          </a:xfrm>
        </p:spPr>
        <p:txBody>
          <a:bodyPr>
            <a:normAutofit/>
          </a:bodyPr>
          <a:lstStyle/>
          <a:p>
            <a:pPr algn="l"/>
            <a:endParaRPr lang="en-US" sz="24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5656" y="1844824"/>
            <a:ext cx="7004270" cy="3939902"/>
          </a:xfrm>
          <a:prstGeom prst="rect">
            <a:avLst/>
          </a:prstGeom>
        </p:spPr>
      </p:pic>
    </p:spTree>
    <p:extLst>
      <p:ext uri="{BB962C8B-B14F-4D97-AF65-F5344CB8AC3E}">
        <p14:creationId xmlns:p14="http://schemas.microsoft.com/office/powerpoint/2010/main" val="7297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20079"/>
          </a:xfrm>
        </p:spPr>
        <p:txBody>
          <a:bodyPr>
            <a:normAutofit/>
          </a:bodyPr>
          <a:lstStyle/>
          <a:p>
            <a:r>
              <a:rPr lang="ro-RO" sz="3600" b="1" dirty="0" smtClean="0"/>
              <a:t>Result indicators / Indicatori de rezultat</a:t>
            </a:r>
            <a:endParaRPr lang="en-US" sz="3600" b="1" dirty="0"/>
          </a:p>
        </p:txBody>
      </p:sp>
      <p:sp>
        <p:nvSpPr>
          <p:cNvPr id="3" name="Subtitle 2"/>
          <p:cNvSpPr>
            <a:spLocks noGrp="1"/>
          </p:cNvSpPr>
          <p:nvPr>
            <p:ph type="subTitle" idx="1"/>
          </p:nvPr>
        </p:nvSpPr>
        <p:spPr>
          <a:xfrm>
            <a:off x="323528" y="980728"/>
            <a:ext cx="8640960" cy="5472608"/>
          </a:xfrm>
        </p:spPr>
        <p:txBody>
          <a:bodyPr>
            <a:normAutofit/>
          </a:bodyPr>
          <a:lstStyle/>
          <a:p>
            <a:pPr algn="l"/>
            <a:r>
              <a:rPr lang="ro-RO" sz="2400" dirty="0" smtClean="0">
                <a:solidFill>
                  <a:schemeClr val="tx1"/>
                </a:solidFill>
              </a:rPr>
              <a:t>Anexa H2 - fragment</a:t>
            </a:r>
            <a:endParaRPr lang="en-US" sz="2400" dirty="0">
              <a:solidFill>
                <a:schemeClr val="tx1"/>
              </a:solidFill>
            </a:endParaRPr>
          </a:p>
        </p:txBody>
      </p:sp>
      <p:graphicFrame>
        <p:nvGraphicFramePr>
          <p:cNvPr id="4" name="Table 3"/>
          <p:cNvGraphicFramePr>
            <a:graphicFrameLocks noGrp="1"/>
          </p:cNvGraphicFramePr>
          <p:nvPr/>
        </p:nvGraphicFramePr>
        <p:xfrm>
          <a:off x="1639492" y="1498315"/>
          <a:ext cx="5865015" cy="4586605"/>
        </p:xfrm>
        <a:graphic>
          <a:graphicData uri="http://schemas.openxmlformats.org/drawingml/2006/table">
            <a:tbl>
              <a:tblPr firstRow="1" firstCol="1" bandRow="1">
                <a:tableStyleId>{5C22544A-7EE6-4342-B048-85BDC9FD1C3A}</a:tableStyleId>
              </a:tblPr>
              <a:tblGrid>
                <a:gridCol w="2170187"/>
                <a:gridCol w="2084407"/>
                <a:gridCol w="1610421"/>
              </a:tblGrid>
              <a:tr h="128705">
                <a:tc>
                  <a:txBody>
                    <a:bodyPr/>
                    <a:lstStyle/>
                    <a:p>
                      <a:pPr algn="ctr">
                        <a:lnSpc>
                          <a:spcPct val="107000"/>
                        </a:lnSpc>
                        <a:spcAft>
                          <a:spcPts val="800"/>
                        </a:spcAft>
                      </a:pPr>
                      <a:r>
                        <a:rPr lang="en-GB" sz="800" dirty="0">
                          <a:effectLst/>
                        </a:rPr>
                        <a:t>Priority</a:t>
                      </a:r>
                      <a:endParaRPr lang="en-US" sz="1100" dirty="0">
                        <a:effectLst/>
                        <a:latin typeface="Calibri"/>
                        <a:ea typeface="Calibri"/>
                        <a:cs typeface="Times New Roman"/>
                      </a:endParaRPr>
                    </a:p>
                  </a:txBody>
                  <a:tcPr marL="67673" marR="67673" marT="0" marB="0" anchor="ctr"/>
                </a:tc>
                <a:tc>
                  <a:txBody>
                    <a:bodyPr/>
                    <a:lstStyle/>
                    <a:p>
                      <a:pPr algn="ctr">
                        <a:lnSpc>
                          <a:spcPct val="107000"/>
                        </a:lnSpc>
                        <a:spcAft>
                          <a:spcPts val="800"/>
                        </a:spcAft>
                      </a:pPr>
                      <a:r>
                        <a:rPr lang="en-GB" sz="800" dirty="0">
                          <a:effectLst/>
                        </a:rPr>
                        <a:t>Result indicator</a:t>
                      </a:r>
                      <a:endParaRPr lang="en-US" sz="1100" dirty="0">
                        <a:effectLst/>
                        <a:latin typeface="Calibri"/>
                        <a:ea typeface="Calibri"/>
                        <a:cs typeface="Times New Roman"/>
                      </a:endParaRPr>
                    </a:p>
                  </a:txBody>
                  <a:tcPr marL="67673" marR="67673" marT="0" marB="0" anchor="ctr"/>
                </a:tc>
                <a:tc>
                  <a:txBody>
                    <a:bodyPr/>
                    <a:lstStyle/>
                    <a:p>
                      <a:pPr algn="ctr">
                        <a:lnSpc>
                          <a:spcPct val="107000"/>
                        </a:lnSpc>
                        <a:spcAft>
                          <a:spcPts val="800"/>
                        </a:spcAft>
                      </a:pPr>
                      <a:r>
                        <a:rPr lang="en-GB" sz="800">
                          <a:effectLst/>
                        </a:rPr>
                        <a:t>Indicator value</a:t>
                      </a:r>
                      <a:endParaRPr lang="en-US" sz="1100">
                        <a:effectLst/>
                        <a:latin typeface="Calibri"/>
                        <a:ea typeface="Calibri"/>
                        <a:cs typeface="Times New Roman"/>
                      </a:endParaRPr>
                    </a:p>
                  </a:txBody>
                  <a:tcPr marL="67673" marR="67673" marT="0" marB="0" anchor="ctr"/>
                </a:tc>
              </a:tr>
              <a:tr h="822355">
                <a:tc>
                  <a:txBody>
                    <a:bodyPr/>
                    <a:lstStyle/>
                    <a:p>
                      <a:pPr>
                        <a:lnSpc>
                          <a:spcPct val="107000"/>
                        </a:lnSpc>
                        <a:spcAft>
                          <a:spcPts val="100"/>
                        </a:spcAft>
                      </a:pPr>
                      <a:r>
                        <a:rPr lang="en-GB" sz="800">
                          <a:effectLst/>
                        </a:rPr>
                        <a:t>1.1 – Institutional cooperation in the educational field for increasing access to education and quality of education</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dirty="0">
                          <a:effectLst/>
                        </a:rPr>
                        <a:t>RI 111 </a:t>
                      </a:r>
                      <a:endParaRPr lang="en-US" sz="1100" dirty="0">
                        <a:effectLst/>
                      </a:endParaRPr>
                    </a:p>
                    <a:p>
                      <a:pPr>
                        <a:lnSpc>
                          <a:spcPct val="107000"/>
                        </a:lnSpc>
                        <a:spcAft>
                          <a:spcPts val="100"/>
                        </a:spcAft>
                      </a:pPr>
                      <a:r>
                        <a:rPr lang="en-GB" sz="800" dirty="0">
                          <a:effectLst/>
                        </a:rPr>
                        <a:t>Percent of tertiary education students in eligible area out of total no. of students </a:t>
                      </a:r>
                      <a:endParaRPr lang="en-US" sz="1100" dirty="0">
                        <a:effectLst/>
                      </a:endParaRPr>
                    </a:p>
                    <a:p>
                      <a:pPr>
                        <a:lnSpc>
                          <a:spcPct val="107000"/>
                        </a:lnSpc>
                        <a:spcAft>
                          <a:spcPts val="100"/>
                        </a:spcAft>
                      </a:pPr>
                      <a:r>
                        <a:rPr lang="en-GB" sz="800" dirty="0">
                          <a:effectLst/>
                        </a:rPr>
                        <a:t> </a:t>
                      </a:r>
                      <a:endParaRPr lang="en-US" sz="1100" dirty="0">
                        <a:effectLst/>
                      </a:endParaRPr>
                    </a:p>
                    <a:p>
                      <a:pPr>
                        <a:lnSpc>
                          <a:spcPct val="107000"/>
                        </a:lnSpc>
                        <a:spcAft>
                          <a:spcPts val="100"/>
                        </a:spcAft>
                      </a:pPr>
                      <a:r>
                        <a:rPr lang="en-GB" sz="800" dirty="0">
                          <a:effectLst/>
                        </a:rPr>
                        <a:t>RI 112 </a:t>
                      </a:r>
                      <a:endParaRPr lang="en-US" sz="1100" dirty="0">
                        <a:effectLst/>
                      </a:endParaRPr>
                    </a:p>
                    <a:p>
                      <a:pPr>
                        <a:lnSpc>
                          <a:spcPct val="107000"/>
                        </a:lnSpc>
                        <a:spcAft>
                          <a:spcPts val="100"/>
                        </a:spcAft>
                      </a:pPr>
                      <a:r>
                        <a:rPr lang="en-GB" sz="800" dirty="0">
                          <a:effectLst/>
                        </a:rPr>
                        <a:t>Employment rate in the eligible area</a:t>
                      </a:r>
                      <a:endParaRPr lang="en-US" sz="1100" dirty="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Increase of 3% (target value 21% - baseline 18% = 3%)</a:t>
                      </a:r>
                      <a:endParaRPr lang="en-US" sz="1100">
                        <a:effectLst/>
                      </a:endParaRPr>
                    </a:p>
                    <a:p>
                      <a:pPr>
                        <a:lnSpc>
                          <a:spcPct val="107000"/>
                        </a:lnSpc>
                        <a:spcAft>
                          <a:spcPts val="100"/>
                        </a:spcAft>
                      </a:pPr>
                      <a:r>
                        <a:rPr lang="en-GB" sz="800">
                          <a:effectLst/>
                        </a:rPr>
                        <a:t> </a:t>
                      </a:r>
                      <a:endParaRPr lang="en-US" sz="1100">
                        <a:effectLst/>
                      </a:endParaRPr>
                    </a:p>
                    <a:p>
                      <a:pPr>
                        <a:lnSpc>
                          <a:spcPct val="107000"/>
                        </a:lnSpc>
                        <a:spcAft>
                          <a:spcPts val="100"/>
                        </a:spcAft>
                      </a:pPr>
                      <a:r>
                        <a:rPr lang="en-GB" sz="800">
                          <a:effectLst/>
                        </a:rPr>
                        <a:t> </a:t>
                      </a:r>
                      <a:endParaRPr lang="en-US" sz="1100">
                        <a:effectLst/>
                      </a:endParaRPr>
                    </a:p>
                    <a:p>
                      <a:pPr>
                        <a:lnSpc>
                          <a:spcPct val="107000"/>
                        </a:lnSpc>
                        <a:spcAft>
                          <a:spcPts val="100"/>
                        </a:spcAft>
                      </a:pPr>
                      <a:r>
                        <a:rPr lang="en-GB" sz="800">
                          <a:effectLst/>
                        </a:rPr>
                        <a:t>Increase of 2.55% (target value 45% - baseline 42.45% = 2.55%)</a:t>
                      </a:r>
                      <a:endParaRPr lang="en-US" sz="1100">
                        <a:effectLst/>
                        <a:latin typeface="Calibri"/>
                        <a:ea typeface="Calibri"/>
                        <a:cs typeface="Times New Roman"/>
                      </a:endParaRPr>
                    </a:p>
                  </a:txBody>
                  <a:tcPr marL="67673" marR="67673" marT="0" marB="0"/>
                </a:tc>
              </a:tr>
              <a:tr h="398646">
                <a:tc>
                  <a:txBody>
                    <a:bodyPr/>
                    <a:lstStyle/>
                    <a:p>
                      <a:pPr>
                        <a:lnSpc>
                          <a:spcPct val="107000"/>
                        </a:lnSpc>
                        <a:spcAft>
                          <a:spcPts val="100"/>
                        </a:spcAft>
                      </a:pPr>
                      <a:r>
                        <a:rPr lang="en-GB" sz="800">
                          <a:effectLst/>
                        </a:rPr>
                        <a:t>1.2- Promotion and support to research and innovation</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RI 121 </a:t>
                      </a:r>
                      <a:endParaRPr lang="en-US" sz="1100">
                        <a:effectLst/>
                      </a:endParaRPr>
                    </a:p>
                    <a:p>
                      <a:pPr>
                        <a:lnSpc>
                          <a:spcPct val="107000"/>
                        </a:lnSpc>
                        <a:spcAft>
                          <a:spcPts val="100"/>
                        </a:spcAft>
                      </a:pPr>
                      <a:r>
                        <a:rPr lang="en-GB" sz="800">
                          <a:effectLst/>
                        </a:rPr>
                        <a:t>Number of filed patents applications in the eligible area</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Increase of 21 (target value of 443 - baseline of 422 = 21)</a:t>
                      </a:r>
                      <a:endParaRPr lang="en-US" sz="1100">
                        <a:effectLst/>
                        <a:latin typeface="Calibri"/>
                        <a:ea typeface="Calibri"/>
                        <a:cs typeface="Times New Roman"/>
                      </a:endParaRPr>
                    </a:p>
                  </a:txBody>
                  <a:tcPr marL="67673" marR="67673" marT="0" marB="0"/>
                </a:tc>
              </a:tr>
              <a:tr h="386114">
                <a:tc>
                  <a:txBody>
                    <a:bodyPr/>
                    <a:lstStyle/>
                    <a:p>
                      <a:pPr>
                        <a:lnSpc>
                          <a:spcPct val="107000"/>
                        </a:lnSpc>
                        <a:spcAft>
                          <a:spcPts val="100"/>
                        </a:spcAft>
                      </a:pPr>
                      <a:r>
                        <a:rPr lang="en-GB" sz="800">
                          <a:effectLst/>
                        </a:rPr>
                        <a:t>2.1- Preservation and promotion of the cultural and historical heritage</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RI 211 </a:t>
                      </a:r>
                      <a:endParaRPr lang="en-US" sz="1100">
                        <a:effectLst/>
                      </a:endParaRPr>
                    </a:p>
                    <a:p>
                      <a:pPr>
                        <a:lnSpc>
                          <a:spcPct val="107000"/>
                        </a:lnSpc>
                        <a:spcAft>
                          <a:spcPts val="100"/>
                        </a:spcAft>
                      </a:pPr>
                      <a:r>
                        <a:rPr lang="en-GB" sz="800">
                          <a:effectLst/>
                        </a:rPr>
                        <a:t>Number of overnight stays in the eligible area</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Increase of 103,243 (target value of 2,173,500 - baseline of 2,070,257 = 103,243)</a:t>
                      </a:r>
                      <a:endParaRPr lang="en-US" sz="1100">
                        <a:effectLst/>
                        <a:latin typeface="Calibri"/>
                        <a:ea typeface="Calibri"/>
                        <a:cs typeface="Times New Roman"/>
                      </a:endParaRPr>
                    </a:p>
                  </a:txBody>
                  <a:tcPr marL="67673" marR="67673" marT="0" marB="0"/>
                </a:tc>
              </a:tr>
              <a:tr h="826491">
                <a:tc>
                  <a:txBody>
                    <a:bodyPr/>
                    <a:lstStyle/>
                    <a:p>
                      <a:pPr>
                        <a:lnSpc>
                          <a:spcPct val="107000"/>
                        </a:lnSpc>
                        <a:spcAft>
                          <a:spcPts val="100"/>
                        </a:spcAft>
                      </a:pPr>
                      <a:r>
                        <a:rPr lang="en-GB" sz="800">
                          <a:effectLst/>
                        </a:rPr>
                        <a:t>3.1 Development of cross border transport and ICT infrastructure</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RI 311</a:t>
                      </a:r>
                      <a:endParaRPr lang="en-US" sz="1100">
                        <a:effectLst/>
                      </a:endParaRPr>
                    </a:p>
                    <a:p>
                      <a:pPr>
                        <a:spcAft>
                          <a:spcPts val="100"/>
                        </a:spcAft>
                      </a:pPr>
                      <a:r>
                        <a:rPr lang="en-GB" sz="800">
                          <a:effectLst/>
                        </a:rPr>
                        <a:t>Cross border traffic volume (by rail, road) </a:t>
                      </a:r>
                      <a:endParaRPr lang="en-US" sz="1200">
                        <a:effectLst/>
                      </a:endParaRPr>
                    </a:p>
                    <a:p>
                      <a:pPr>
                        <a:lnSpc>
                          <a:spcPct val="107000"/>
                        </a:lnSpc>
                        <a:spcAft>
                          <a:spcPts val="100"/>
                        </a:spcAft>
                      </a:pPr>
                      <a:r>
                        <a:rPr lang="en-GB" sz="800">
                          <a:effectLst/>
                        </a:rPr>
                        <a:t> </a:t>
                      </a:r>
                      <a:endParaRPr lang="en-US" sz="1100">
                        <a:effectLst/>
                      </a:endParaRPr>
                    </a:p>
                    <a:p>
                      <a:pPr>
                        <a:lnSpc>
                          <a:spcPct val="107000"/>
                        </a:lnSpc>
                        <a:spcAft>
                          <a:spcPts val="100"/>
                        </a:spcAft>
                      </a:pPr>
                      <a:r>
                        <a:rPr lang="en-GB" sz="800">
                          <a:effectLst/>
                        </a:rPr>
                        <a:t> </a:t>
                      </a:r>
                      <a:endParaRPr lang="en-US" sz="1100">
                        <a:effectLst/>
                      </a:endParaRPr>
                    </a:p>
                    <a:p>
                      <a:pPr>
                        <a:lnSpc>
                          <a:spcPct val="107000"/>
                        </a:lnSpc>
                        <a:spcAft>
                          <a:spcPts val="100"/>
                        </a:spcAft>
                      </a:pPr>
                      <a:r>
                        <a:rPr lang="en-GB" sz="800">
                          <a:effectLst/>
                        </a:rPr>
                        <a:t>RI 312</a:t>
                      </a:r>
                      <a:endParaRPr lang="en-US" sz="1100">
                        <a:effectLst/>
                      </a:endParaRPr>
                    </a:p>
                    <a:p>
                      <a:pPr>
                        <a:lnSpc>
                          <a:spcPct val="107000"/>
                        </a:lnSpc>
                        <a:spcAft>
                          <a:spcPts val="100"/>
                        </a:spcAft>
                      </a:pPr>
                      <a:r>
                        <a:rPr lang="en-GB" sz="800">
                          <a:effectLst/>
                        </a:rPr>
                        <a:t>Connectivity rate in the eligible area</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Increase of 184,236 (target value of 3,868,962 - baseline 3,684,726 = 184,236)</a:t>
                      </a:r>
                      <a:endParaRPr lang="en-US" sz="1100">
                        <a:effectLst/>
                      </a:endParaRPr>
                    </a:p>
                    <a:p>
                      <a:pPr>
                        <a:lnSpc>
                          <a:spcPct val="107000"/>
                        </a:lnSpc>
                        <a:spcAft>
                          <a:spcPts val="100"/>
                        </a:spcAft>
                      </a:pPr>
                      <a:r>
                        <a:rPr lang="en-GB" sz="800">
                          <a:effectLst/>
                        </a:rPr>
                        <a:t> </a:t>
                      </a:r>
                      <a:endParaRPr lang="en-US" sz="1100">
                        <a:effectLst/>
                      </a:endParaRPr>
                    </a:p>
                    <a:p>
                      <a:pPr>
                        <a:lnSpc>
                          <a:spcPct val="107000"/>
                        </a:lnSpc>
                        <a:spcAft>
                          <a:spcPts val="100"/>
                        </a:spcAft>
                      </a:pPr>
                      <a:r>
                        <a:rPr lang="en-GB" sz="800">
                          <a:effectLst/>
                        </a:rPr>
                        <a:t>Increase of 18% (target value 60% - baseline 42% = 18%)</a:t>
                      </a:r>
                      <a:endParaRPr lang="en-US" sz="1100">
                        <a:effectLst/>
                        <a:latin typeface="Calibri"/>
                        <a:ea typeface="Calibri"/>
                        <a:cs typeface="Times New Roman"/>
                      </a:endParaRPr>
                    </a:p>
                  </a:txBody>
                  <a:tcPr marL="67673" marR="67673" marT="0" marB="0"/>
                </a:tc>
              </a:tr>
              <a:tr h="486370">
                <a:tc>
                  <a:txBody>
                    <a:bodyPr/>
                    <a:lstStyle/>
                    <a:p>
                      <a:pPr>
                        <a:lnSpc>
                          <a:spcPct val="107000"/>
                        </a:lnSpc>
                        <a:spcAft>
                          <a:spcPts val="100"/>
                        </a:spcAft>
                      </a:pPr>
                      <a:r>
                        <a:rPr lang="en-GB" sz="800">
                          <a:effectLst/>
                        </a:rPr>
                        <a:t>4.1 Support to the development of health services and access to health</a:t>
                      </a:r>
                      <a:endParaRPr lang="en-US" sz="1100">
                        <a:effectLst/>
                        <a:latin typeface="Calibri"/>
                        <a:ea typeface="Calibri"/>
                        <a:cs typeface="Times New Roman"/>
                      </a:endParaRPr>
                    </a:p>
                  </a:txBody>
                  <a:tcPr marL="67673" marR="67673" marT="0" marB="0"/>
                </a:tc>
                <a:tc>
                  <a:txBody>
                    <a:bodyPr/>
                    <a:lstStyle/>
                    <a:p>
                      <a:pPr>
                        <a:lnSpc>
                          <a:spcPct val="107000"/>
                        </a:lnSpc>
                        <a:spcAft>
                          <a:spcPts val="100"/>
                        </a:spcAft>
                      </a:pPr>
                      <a:r>
                        <a:rPr lang="en-GB" sz="800">
                          <a:effectLst/>
                        </a:rPr>
                        <a:t>RI 411</a:t>
                      </a:r>
                      <a:endParaRPr lang="en-US" sz="1100">
                        <a:effectLst/>
                      </a:endParaRPr>
                    </a:p>
                    <a:p>
                      <a:pPr>
                        <a:spcAft>
                          <a:spcPts val="100"/>
                        </a:spcAft>
                      </a:pPr>
                      <a:r>
                        <a:rPr lang="en-GB" sz="800">
                          <a:effectLst/>
                        </a:rPr>
                        <a:t>Number of newly registered cases of illness </a:t>
                      </a:r>
                      <a:endParaRPr lang="en-US" sz="1200">
                        <a:effectLst/>
                      </a:endParaRPr>
                    </a:p>
                    <a:p>
                      <a:pPr>
                        <a:lnSpc>
                          <a:spcPct val="107000"/>
                        </a:lnSpc>
                        <a:spcAft>
                          <a:spcPts val="100"/>
                        </a:spcAft>
                      </a:pPr>
                      <a:r>
                        <a:rPr lang="en-GB" sz="800">
                          <a:effectLst/>
                        </a:rPr>
                        <a:t> </a:t>
                      </a:r>
                      <a:endParaRPr lang="en-US" sz="1100">
                        <a:effectLst/>
                        <a:latin typeface="Calibri"/>
                        <a:ea typeface="Calibri"/>
                        <a:cs typeface="Times New Roman"/>
                      </a:endParaRPr>
                    </a:p>
                  </a:txBody>
                  <a:tcPr marL="67673" marR="67673" marT="0" marB="0"/>
                </a:tc>
                <a:tc>
                  <a:txBody>
                    <a:bodyPr/>
                    <a:lstStyle/>
                    <a:p>
                      <a:pPr>
                        <a:lnSpc>
                          <a:spcPct val="107000"/>
                        </a:lnSpc>
                        <a:spcAft>
                          <a:spcPts val="800"/>
                        </a:spcAft>
                      </a:pPr>
                      <a:r>
                        <a:rPr lang="en-GB" sz="800">
                          <a:effectLst/>
                        </a:rPr>
                        <a:t>Decrease of 278 (baseline of 2,780 - target value of 2,502 = 278) </a:t>
                      </a:r>
                      <a:endParaRPr lang="en-US" sz="1100">
                        <a:effectLst/>
                      </a:endParaRPr>
                    </a:p>
                    <a:p>
                      <a:pPr>
                        <a:lnSpc>
                          <a:spcPct val="107000"/>
                        </a:lnSpc>
                        <a:spcAft>
                          <a:spcPts val="100"/>
                        </a:spcAft>
                      </a:pPr>
                      <a:r>
                        <a:rPr lang="en-GB" sz="800">
                          <a:effectLst/>
                        </a:rPr>
                        <a:t> </a:t>
                      </a:r>
                      <a:endParaRPr lang="en-US" sz="1100">
                        <a:effectLst/>
                        <a:latin typeface="Calibri"/>
                        <a:ea typeface="Calibri"/>
                        <a:cs typeface="Times New Roman"/>
                      </a:endParaRPr>
                    </a:p>
                  </a:txBody>
                  <a:tcPr marL="67673" marR="67673" marT="0" marB="0"/>
                </a:tc>
              </a:tr>
              <a:tr h="514818">
                <a:tc>
                  <a:txBody>
                    <a:bodyPr/>
                    <a:lstStyle/>
                    <a:p>
                      <a:pPr>
                        <a:lnSpc>
                          <a:spcPct val="107000"/>
                        </a:lnSpc>
                        <a:spcAft>
                          <a:spcPts val="100"/>
                        </a:spcAft>
                      </a:pPr>
                      <a:r>
                        <a:rPr lang="en-GB" sz="800">
                          <a:effectLst/>
                        </a:rPr>
                        <a:t>4.2 – Support to joint activities for the prevention of natural and man-made disasters as well as joint actions during emergency situations</a:t>
                      </a:r>
                      <a:endParaRPr lang="en-US" sz="1100">
                        <a:effectLst/>
                        <a:latin typeface="Calibri"/>
                        <a:ea typeface="Calibri"/>
                        <a:cs typeface="Times New Roman"/>
                      </a:endParaRPr>
                    </a:p>
                  </a:txBody>
                  <a:tcPr marL="67673" marR="67673" marT="0" marB="0"/>
                </a:tc>
                <a:tc>
                  <a:txBody>
                    <a:bodyPr/>
                    <a:lstStyle/>
                    <a:p>
                      <a:pPr>
                        <a:spcAft>
                          <a:spcPts val="0"/>
                        </a:spcAft>
                      </a:pPr>
                      <a:r>
                        <a:rPr lang="en-GB" sz="800">
                          <a:effectLst/>
                        </a:rPr>
                        <a:t>RI 421 </a:t>
                      </a:r>
                      <a:endParaRPr lang="en-US" sz="1200">
                        <a:effectLst/>
                      </a:endParaRPr>
                    </a:p>
                    <a:p>
                      <a:pPr>
                        <a:spcAft>
                          <a:spcPts val="0"/>
                        </a:spcAft>
                      </a:pPr>
                      <a:r>
                        <a:rPr lang="en-GB" sz="800">
                          <a:effectLst/>
                        </a:rPr>
                        <a:t>Average response time for emergency situations in the eligible area</a:t>
                      </a:r>
                      <a:endParaRPr lang="en-US" sz="1200">
                        <a:solidFill>
                          <a:srgbClr val="000000"/>
                        </a:solidFill>
                        <a:effectLst/>
                        <a:latin typeface="Times New Roman"/>
                        <a:ea typeface="Calibri"/>
                      </a:endParaRPr>
                    </a:p>
                  </a:txBody>
                  <a:tcPr marL="67673" marR="67673" marT="0" marB="0"/>
                </a:tc>
                <a:tc>
                  <a:txBody>
                    <a:bodyPr/>
                    <a:lstStyle/>
                    <a:p>
                      <a:pPr>
                        <a:lnSpc>
                          <a:spcPct val="107000"/>
                        </a:lnSpc>
                        <a:spcAft>
                          <a:spcPts val="800"/>
                        </a:spcAft>
                      </a:pPr>
                      <a:r>
                        <a:rPr lang="en-GB" sz="800">
                          <a:effectLst/>
                        </a:rPr>
                        <a:t>Decrease of 1’03’’’(baseline of 15’06’’ - target value of 14’03’’’= 1’03’’’)</a:t>
                      </a:r>
                      <a:endParaRPr lang="en-US" sz="1100">
                        <a:effectLst/>
                        <a:latin typeface="Calibri"/>
                        <a:ea typeface="Calibri"/>
                        <a:cs typeface="Times New Roman"/>
                      </a:endParaRPr>
                    </a:p>
                  </a:txBody>
                  <a:tcPr marL="67673" marR="67673" marT="0" marB="0"/>
                </a:tc>
              </a:tr>
              <a:tr h="962464">
                <a:tc>
                  <a:txBody>
                    <a:bodyPr/>
                    <a:lstStyle/>
                    <a:p>
                      <a:pPr>
                        <a:lnSpc>
                          <a:spcPct val="107000"/>
                        </a:lnSpc>
                        <a:spcAft>
                          <a:spcPts val="100"/>
                        </a:spcAft>
                      </a:pPr>
                      <a:r>
                        <a:rPr lang="en-GB" sz="800">
                          <a:effectLst/>
                        </a:rPr>
                        <a:t>4.3 Prevention and fight against organised crime and police cooperation</a:t>
                      </a:r>
                      <a:endParaRPr lang="en-US" sz="1100">
                        <a:effectLst/>
                        <a:latin typeface="Calibri"/>
                        <a:ea typeface="Calibri"/>
                        <a:cs typeface="Times New Roman"/>
                      </a:endParaRPr>
                    </a:p>
                  </a:txBody>
                  <a:tcPr marL="67673" marR="67673" marT="0" marB="0"/>
                </a:tc>
                <a:tc>
                  <a:txBody>
                    <a:bodyPr/>
                    <a:lstStyle/>
                    <a:p>
                      <a:pPr>
                        <a:spcAft>
                          <a:spcPts val="0"/>
                        </a:spcAft>
                      </a:pPr>
                      <a:r>
                        <a:rPr lang="en-GB" sz="800">
                          <a:effectLst/>
                        </a:rPr>
                        <a:t>RI 431</a:t>
                      </a:r>
                      <a:endParaRPr lang="en-US" sz="1200">
                        <a:effectLst/>
                      </a:endParaRPr>
                    </a:p>
                    <a:p>
                      <a:pPr>
                        <a:spcAft>
                          <a:spcPts val="0"/>
                        </a:spcAft>
                      </a:pPr>
                      <a:r>
                        <a:rPr lang="en-GB" sz="800">
                          <a:effectLst/>
                        </a:rPr>
                        <a:t>Increase of the ratio of annual number of persons crossing the border to the number of customs personnel directly employed at the border crossing points </a:t>
                      </a:r>
                      <a:endParaRPr lang="en-US" sz="1200">
                        <a:effectLst/>
                      </a:endParaRPr>
                    </a:p>
                    <a:p>
                      <a:pPr>
                        <a:spcAft>
                          <a:spcPts val="0"/>
                        </a:spcAft>
                      </a:pPr>
                      <a:r>
                        <a:rPr lang="en-GB" sz="800">
                          <a:effectLst/>
                        </a:rPr>
                        <a:t> </a:t>
                      </a:r>
                      <a:endParaRPr lang="en-US" sz="1200">
                        <a:effectLst/>
                      </a:endParaRPr>
                    </a:p>
                    <a:p>
                      <a:pPr>
                        <a:spcAft>
                          <a:spcPts val="0"/>
                        </a:spcAft>
                      </a:pPr>
                      <a:r>
                        <a:rPr lang="en-GB" sz="800">
                          <a:effectLst/>
                        </a:rPr>
                        <a:t>RI 432</a:t>
                      </a:r>
                      <a:endParaRPr lang="en-US" sz="1200">
                        <a:effectLst/>
                      </a:endParaRPr>
                    </a:p>
                    <a:p>
                      <a:pPr>
                        <a:spcAft>
                          <a:spcPts val="0"/>
                        </a:spcAft>
                      </a:pPr>
                      <a:r>
                        <a:rPr lang="en-GB" sz="800">
                          <a:effectLst/>
                        </a:rPr>
                        <a:t>Level of trust of citizens in the police</a:t>
                      </a:r>
                      <a:endParaRPr lang="en-US" sz="1200">
                        <a:solidFill>
                          <a:srgbClr val="000000"/>
                        </a:solidFill>
                        <a:effectLst/>
                        <a:latin typeface="Times New Roman"/>
                        <a:ea typeface="Calibri"/>
                      </a:endParaRPr>
                    </a:p>
                  </a:txBody>
                  <a:tcPr marL="67673" marR="67673" marT="0" marB="0"/>
                </a:tc>
                <a:tc>
                  <a:txBody>
                    <a:bodyPr/>
                    <a:lstStyle/>
                    <a:p>
                      <a:pPr>
                        <a:lnSpc>
                          <a:spcPct val="107000"/>
                        </a:lnSpc>
                        <a:spcAft>
                          <a:spcPts val="800"/>
                        </a:spcAft>
                      </a:pPr>
                      <a:r>
                        <a:rPr lang="en-GB" sz="800" dirty="0">
                          <a:effectLst/>
                        </a:rPr>
                        <a:t>Increase of 996 (target value of 7635 - baseline of 6639 = 996)</a:t>
                      </a:r>
                      <a:endParaRPr lang="en-US" sz="1100" dirty="0">
                        <a:effectLst/>
                      </a:endParaRPr>
                    </a:p>
                    <a:p>
                      <a:pPr>
                        <a:lnSpc>
                          <a:spcPct val="107000"/>
                        </a:lnSpc>
                        <a:spcAft>
                          <a:spcPts val="800"/>
                        </a:spcAft>
                      </a:pPr>
                      <a:r>
                        <a:rPr lang="en-GB" sz="800" dirty="0">
                          <a:effectLst/>
                        </a:rPr>
                        <a:t>(15% increase)</a:t>
                      </a:r>
                      <a:endParaRPr lang="en-US" sz="1100" dirty="0">
                        <a:effectLst/>
                      </a:endParaRPr>
                    </a:p>
                    <a:p>
                      <a:pPr>
                        <a:lnSpc>
                          <a:spcPct val="107000"/>
                        </a:lnSpc>
                        <a:spcAft>
                          <a:spcPts val="800"/>
                        </a:spcAft>
                      </a:pPr>
                      <a:r>
                        <a:rPr lang="en-GB" sz="800" dirty="0">
                          <a:effectLst/>
                        </a:rPr>
                        <a:t>Increase of 4.95% (target value 43% - baseline 38.05% = 4.95%)</a:t>
                      </a:r>
                      <a:endParaRPr lang="en-US" sz="1100" dirty="0">
                        <a:effectLst/>
                        <a:latin typeface="Calibri"/>
                        <a:ea typeface="Calibri"/>
                        <a:cs typeface="Times New Roman"/>
                      </a:endParaRPr>
                    </a:p>
                  </a:txBody>
                  <a:tcPr marL="67673" marR="67673" marT="0" marB="0"/>
                </a:tc>
              </a:tr>
            </a:tbl>
          </a:graphicData>
        </a:graphic>
      </p:graphicFrame>
    </p:spTree>
    <p:extLst>
      <p:ext uri="{BB962C8B-B14F-4D97-AF65-F5344CB8AC3E}">
        <p14:creationId xmlns:p14="http://schemas.microsoft.com/office/powerpoint/2010/main" val="26999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188640"/>
            <a:ext cx="8640960" cy="6264696"/>
          </a:xfrm>
        </p:spPr>
        <p:txBody>
          <a:bodyPr>
            <a:normAutofit/>
          </a:bodyPr>
          <a:lstStyle/>
          <a:p>
            <a:pPr algn="l"/>
            <a:endParaRPr lang="en-US" sz="2400"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791760190"/>
              </p:ext>
            </p:extLst>
          </p:nvPr>
        </p:nvGraphicFramePr>
        <p:xfrm>
          <a:off x="395534" y="260648"/>
          <a:ext cx="8280921" cy="5555491"/>
        </p:xfrm>
        <a:graphic>
          <a:graphicData uri="http://schemas.openxmlformats.org/drawingml/2006/table">
            <a:tbl>
              <a:tblPr firstRow="1" firstCol="1" bandRow="1">
                <a:tableStyleId>{5C22544A-7EE6-4342-B048-85BDC9FD1C3A}</a:tableStyleId>
              </a:tblPr>
              <a:tblGrid>
                <a:gridCol w="2760307"/>
                <a:gridCol w="2760307"/>
                <a:gridCol w="2760307"/>
              </a:tblGrid>
              <a:tr h="504056">
                <a:tc>
                  <a:txBody>
                    <a:bodyPr/>
                    <a:lstStyle/>
                    <a:p>
                      <a:pPr>
                        <a:lnSpc>
                          <a:spcPct val="115000"/>
                        </a:lnSpc>
                        <a:spcAft>
                          <a:spcPts val="1000"/>
                        </a:spcAft>
                      </a:pPr>
                      <a:r>
                        <a:rPr lang="en-US" sz="1800" dirty="0" err="1">
                          <a:effectLst/>
                        </a:rPr>
                        <a:t>Descrierea</a:t>
                      </a:r>
                      <a:r>
                        <a:rPr lang="en-US" sz="1800" dirty="0">
                          <a:effectLst/>
                        </a:rPr>
                        <a:t> </a:t>
                      </a:r>
                      <a:r>
                        <a:rPr lang="en-US" sz="1800" dirty="0" err="1">
                          <a:effectLst/>
                        </a:rPr>
                        <a:t>proiectului</a:t>
                      </a:r>
                      <a:endParaRPr lang="en-US" sz="1800" dirty="0">
                        <a:effectLst/>
                        <a:latin typeface="Calibri"/>
                        <a:ea typeface="Calibri"/>
                        <a:cs typeface="Times New Roman"/>
                      </a:endParaRPr>
                    </a:p>
                  </a:txBody>
                  <a:tcPr marL="40251" marR="40251" marT="0" marB="0"/>
                </a:tc>
                <a:tc>
                  <a:txBody>
                    <a:bodyPr/>
                    <a:lstStyle/>
                    <a:p>
                      <a:pPr>
                        <a:lnSpc>
                          <a:spcPct val="115000"/>
                        </a:lnSpc>
                        <a:spcAft>
                          <a:spcPts val="1000"/>
                        </a:spcAft>
                      </a:pPr>
                      <a:r>
                        <a:rPr lang="en-US" sz="1800" dirty="0" err="1">
                          <a:effectLst/>
                        </a:rPr>
                        <a:t>Indicatori</a:t>
                      </a:r>
                      <a:endParaRPr lang="en-US" sz="1800" dirty="0">
                        <a:effectLst/>
                        <a:latin typeface="Calibri"/>
                        <a:ea typeface="Calibri"/>
                        <a:cs typeface="Times New Roman"/>
                      </a:endParaRPr>
                    </a:p>
                  </a:txBody>
                  <a:tcPr marL="40251" marR="40251" marT="0" marB="0"/>
                </a:tc>
                <a:tc>
                  <a:txBody>
                    <a:bodyPr/>
                    <a:lstStyle/>
                    <a:p>
                      <a:pPr>
                        <a:lnSpc>
                          <a:spcPct val="115000"/>
                        </a:lnSpc>
                        <a:spcAft>
                          <a:spcPts val="1000"/>
                        </a:spcAft>
                      </a:pPr>
                      <a:r>
                        <a:rPr lang="en-US" sz="1800" dirty="0" err="1">
                          <a:effectLst/>
                        </a:rPr>
                        <a:t>Surse</a:t>
                      </a:r>
                      <a:r>
                        <a:rPr lang="en-US" sz="1800" dirty="0">
                          <a:effectLst/>
                        </a:rPr>
                        <a:t> de </a:t>
                      </a:r>
                      <a:r>
                        <a:rPr lang="en-US" sz="1800" dirty="0" err="1">
                          <a:effectLst/>
                        </a:rPr>
                        <a:t>verificare</a:t>
                      </a:r>
                      <a:endParaRPr lang="en-US" sz="1800" dirty="0">
                        <a:effectLst/>
                        <a:latin typeface="Calibri"/>
                        <a:ea typeface="Calibri"/>
                        <a:cs typeface="Times New Roman"/>
                      </a:endParaRPr>
                    </a:p>
                  </a:txBody>
                  <a:tcPr marL="40251" marR="40251" marT="0" marB="0"/>
                </a:tc>
              </a:tr>
              <a:tr h="1728192">
                <a:tc>
                  <a:txBody>
                    <a:bodyPr/>
                    <a:lstStyle/>
                    <a:p>
                      <a:pPr>
                        <a:lnSpc>
                          <a:spcPct val="115000"/>
                        </a:lnSpc>
                        <a:spcAft>
                          <a:spcPts val="1000"/>
                        </a:spcAft>
                      </a:pPr>
                      <a:r>
                        <a:rPr lang="fr-FR" sz="1200" dirty="0" err="1">
                          <a:effectLst/>
                        </a:rPr>
                        <a:t>Obiectiv</a:t>
                      </a:r>
                      <a:r>
                        <a:rPr lang="fr-FR" sz="1200" dirty="0">
                          <a:effectLst/>
                        </a:rPr>
                        <a:t> </a:t>
                      </a:r>
                      <a:r>
                        <a:rPr lang="fr-FR" sz="1200" dirty="0" err="1">
                          <a:effectLst/>
                        </a:rPr>
                        <a:t>general</a:t>
                      </a:r>
                      <a:r>
                        <a:rPr lang="fr-FR" sz="1200" dirty="0">
                          <a:effectLst/>
                        </a:rPr>
                        <a:t> - </a:t>
                      </a:r>
                      <a:r>
                        <a:rPr lang="ro-RO" sz="1200" dirty="0">
                          <a:effectLst/>
                        </a:rPr>
                        <a:t>Impactul general la a cărui dezvoltare contribuie proiectul (la nivel sectorial, la nivel de acoperire teritorială; asigură legătura cu politici, sectoare etc.).</a:t>
                      </a:r>
                      <a:endParaRPr lang="en-US" sz="1200" dirty="0">
                        <a:effectLst/>
                        <a:latin typeface="Calibri"/>
                        <a:ea typeface="Calibri"/>
                        <a:cs typeface="Times New Roman"/>
                      </a:endParaRPr>
                    </a:p>
                  </a:txBody>
                  <a:tcPr marL="40251" marR="40251" marT="0" marB="0"/>
                </a:tc>
                <a:tc>
                  <a:txBody>
                    <a:bodyPr/>
                    <a:lstStyle/>
                    <a:p>
                      <a:pPr>
                        <a:lnSpc>
                          <a:spcPct val="115000"/>
                        </a:lnSpc>
                        <a:spcAft>
                          <a:spcPts val="1000"/>
                        </a:spcAft>
                      </a:pPr>
                      <a:r>
                        <a:rPr lang="ro-RO" sz="1200">
                          <a:effectLst/>
                        </a:rPr>
                        <a:t>Indicatori de rezultat: măsoară nivelul până la care proiectul a adus o contribuție la obiectivul general. (sunt utilizați în evaluarea rezultatelor programului. Proiectele nu vor avea incluse activități de colectare a acestor date – sunt date statistice, având surse de verificare independente). </a:t>
                      </a:r>
                      <a:endParaRPr lang="en-US" sz="1200">
                        <a:effectLst/>
                        <a:latin typeface="Calibri"/>
                        <a:ea typeface="Calibri"/>
                        <a:cs typeface="Times New Roman"/>
                      </a:endParaRPr>
                    </a:p>
                  </a:txBody>
                  <a:tcPr marL="40251" marR="40251" marT="0" marB="0"/>
                </a:tc>
                <a:tc>
                  <a:txBody>
                    <a:bodyPr/>
                    <a:lstStyle/>
                    <a:p>
                      <a:pPr>
                        <a:lnSpc>
                          <a:spcPct val="115000"/>
                        </a:lnSpc>
                        <a:spcAft>
                          <a:spcPts val="0"/>
                        </a:spcAft>
                      </a:pPr>
                      <a:r>
                        <a:rPr lang="fr-FR" sz="1200">
                          <a:effectLst/>
                        </a:rPr>
                        <a:t>Surse de informare șI metode de calcul sau colectare și raportare sunt descrise și explicate în Anexa IV Report on indicators a POC RO-MD 2014-2020.</a:t>
                      </a:r>
                      <a:endParaRPr lang="en-US" sz="1200">
                        <a:effectLst/>
                        <a:latin typeface="Calibri"/>
                        <a:ea typeface="Calibri"/>
                        <a:cs typeface="Times New Roman"/>
                      </a:endParaRPr>
                    </a:p>
                  </a:txBody>
                  <a:tcPr marL="40251" marR="40251" marT="0" marB="0"/>
                </a:tc>
              </a:tr>
              <a:tr h="1418745">
                <a:tc>
                  <a:txBody>
                    <a:bodyPr/>
                    <a:lstStyle/>
                    <a:p>
                      <a:pPr>
                        <a:lnSpc>
                          <a:spcPct val="115000"/>
                        </a:lnSpc>
                        <a:spcAft>
                          <a:spcPts val="1000"/>
                        </a:spcAft>
                      </a:pPr>
                      <a:r>
                        <a:rPr lang="ro-RO" sz="1200" dirty="0">
                          <a:effectLst/>
                        </a:rPr>
                        <a:t>Obiectiv specific - Rezultatul dezvoltat până la finalul proiectului (specific, beneficiile așteptate pentru grupurile țintă).</a:t>
                      </a:r>
                      <a:endParaRPr lang="en-US" sz="1200" dirty="0">
                        <a:effectLst/>
                        <a:latin typeface="Calibri"/>
                        <a:ea typeface="Calibri"/>
                        <a:cs typeface="Times New Roman"/>
                      </a:endParaRPr>
                    </a:p>
                  </a:txBody>
                  <a:tcPr marL="40251" marR="40251" marT="0" marB="0"/>
                </a:tc>
                <a:tc>
                  <a:txBody>
                    <a:bodyPr/>
                    <a:lstStyle/>
                    <a:p>
                      <a:pPr>
                        <a:lnSpc>
                          <a:spcPct val="115000"/>
                        </a:lnSpc>
                        <a:spcAft>
                          <a:spcPts val="1000"/>
                        </a:spcAft>
                      </a:pPr>
                      <a:r>
                        <a:rPr lang="ro-RO" sz="1200" dirty="0">
                          <a:effectLst/>
                        </a:rPr>
                        <a:t>Indicatori de output (din lista comună sau nu): răspund la întrebarea „cum știm dacă obiectivele specifice au fost atinse?” Acești indicatori ar trebui să includă informații / detalii privind cantitatea, calitatea și durata / perioada.</a:t>
                      </a:r>
                      <a:endParaRPr lang="en-US" sz="1200" dirty="0">
                        <a:effectLst/>
                        <a:latin typeface="Calibri"/>
                        <a:ea typeface="Calibri"/>
                        <a:cs typeface="Times New Roman"/>
                      </a:endParaRPr>
                    </a:p>
                  </a:txBody>
                  <a:tcPr marL="40251" marR="40251" marT="0" marB="0"/>
                </a:tc>
                <a:tc>
                  <a:txBody>
                    <a:bodyPr/>
                    <a:lstStyle/>
                    <a:p>
                      <a:pPr>
                        <a:lnSpc>
                          <a:spcPct val="115000"/>
                        </a:lnSpc>
                        <a:spcAft>
                          <a:spcPts val="1000"/>
                        </a:spcAft>
                      </a:pPr>
                      <a:r>
                        <a:rPr lang="fr-FR" sz="1200" dirty="0" err="1">
                          <a:effectLst/>
                        </a:rPr>
                        <a:t>Surse</a:t>
                      </a:r>
                      <a:r>
                        <a:rPr lang="fr-FR" sz="1200" dirty="0">
                          <a:effectLst/>
                        </a:rPr>
                        <a:t> de </a:t>
                      </a:r>
                      <a:r>
                        <a:rPr lang="fr-FR" sz="1200" dirty="0" err="1">
                          <a:effectLst/>
                        </a:rPr>
                        <a:t>informare</a:t>
                      </a:r>
                      <a:r>
                        <a:rPr lang="fr-FR" sz="1200" dirty="0">
                          <a:effectLst/>
                        </a:rPr>
                        <a:t> </a:t>
                      </a:r>
                      <a:r>
                        <a:rPr lang="fr-FR" sz="1200" dirty="0" err="1">
                          <a:effectLst/>
                        </a:rPr>
                        <a:t>șI</a:t>
                      </a:r>
                      <a:r>
                        <a:rPr lang="fr-FR" sz="1200" dirty="0">
                          <a:effectLst/>
                        </a:rPr>
                        <a:t> </a:t>
                      </a:r>
                      <a:r>
                        <a:rPr lang="fr-FR" sz="1200" dirty="0" err="1">
                          <a:effectLst/>
                        </a:rPr>
                        <a:t>metode</a:t>
                      </a:r>
                      <a:r>
                        <a:rPr lang="fr-FR" sz="1200" dirty="0">
                          <a:effectLst/>
                        </a:rPr>
                        <a:t> de calcul </a:t>
                      </a:r>
                      <a:r>
                        <a:rPr lang="fr-FR" sz="1200" dirty="0" err="1">
                          <a:effectLst/>
                        </a:rPr>
                        <a:t>sau</a:t>
                      </a:r>
                      <a:r>
                        <a:rPr lang="fr-FR" sz="1200" dirty="0">
                          <a:effectLst/>
                        </a:rPr>
                        <a:t> </a:t>
                      </a:r>
                      <a:r>
                        <a:rPr lang="fr-FR" sz="1200" dirty="0" err="1">
                          <a:effectLst/>
                        </a:rPr>
                        <a:t>colectare</a:t>
                      </a:r>
                      <a:r>
                        <a:rPr lang="fr-FR" sz="1200" dirty="0">
                          <a:effectLst/>
                        </a:rPr>
                        <a:t> </a:t>
                      </a:r>
                      <a:r>
                        <a:rPr lang="fr-FR" sz="1200" dirty="0" err="1">
                          <a:effectLst/>
                        </a:rPr>
                        <a:t>și</a:t>
                      </a:r>
                      <a:r>
                        <a:rPr lang="fr-FR" sz="1200" dirty="0">
                          <a:effectLst/>
                        </a:rPr>
                        <a:t> </a:t>
                      </a:r>
                      <a:r>
                        <a:rPr lang="fr-FR" sz="1200" dirty="0" err="1">
                          <a:effectLst/>
                        </a:rPr>
                        <a:t>raportare</a:t>
                      </a:r>
                      <a:r>
                        <a:rPr lang="fr-FR" sz="1200" dirty="0">
                          <a:effectLst/>
                        </a:rPr>
                        <a:t> </a:t>
                      </a:r>
                      <a:r>
                        <a:rPr lang="fr-FR" sz="1200" dirty="0" err="1">
                          <a:effectLst/>
                        </a:rPr>
                        <a:t>sunt</a:t>
                      </a:r>
                      <a:r>
                        <a:rPr lang="fr-FR" sz="1200" dirty="0">
                          <a:effectLst/>
                        </a:rPr>
                        <a:t> </a:t>
                      </a:r>
                      <a:r>
                        <a:rPr lang="fr-FR" sz="1200" dirty="0" err="1">
                          <a:effectLst/>
                        </a:rPr>
                        <a:t>descrise</a:t>
                      </a:r>
                      <a:r>
                        <a:rPr lang="fr-FR" sz="1200" dirty="0">
                          <a:effectLst/>
                        </a:rPr>
                        <a:t> </a:t>
                      </a:r>
                      <a:r>
                        <a:rPr lang="fr-FR" sz="1200" dirty="0" err="1">
                          <a:effectLst/>
                        </a:rPr>
                        <a:t>și</a:t>
                      </a:r>
                      <a:r>
                        <a:rPr lang="fr-FR" sz="1200" dirty="0">
                          <a:effectLst/>
                        </a:rPr>
                        <a:t> </a:t>
                      </a:r>
                      <a:r>
                        <a:rPr lang="fr-FR" sz="1200" dirty="0" err="1">
                          <a:effectLst/>
                        </a:rPr>
                        <a:t>explicate</a:t>
                      </a:r>
                      <a:r>
                        <a:rPr lang="fr-FR" sz="1200" dirty="0">
                          <a:effectLst/>
                        </a:rPr>
                        <a:t> </a:t>
                      </a:r>
                      <a:r>
                        <a:rPr lang="fr-FR" sz="1200" dirty="0" err="1">
                          <a:effectLst/>
                        </a:rPr>
                        <a:t>în</a:t>
                      </a:r>
                      <a:r>
                        <a:rPr lang="fr-FR" sz="1200" dirty="0">
                          <a:effectLst/>
                        </a:rPr>
                        <a:t> </a:t>
                      </a:r>
                      <a:r>
                        <a:rPr lang="fr-FR" sz="1200" dirty="0" err="1">
                          <a:effectLst/>
                        </a:rPr>
                        <a:t>Anexa</a:t>
                      </a:r>
                      <a:r>
                        <a:rPr lang="fr-FR" sz="1200" dirty="0">
                          <a:effectLst/>
                        </a:rPr>
                        <a:t> IV Report on </a:t>
                      </a:r>
                      <a:r>
                        <a:rPr lang="fr-FR" sz="1200" dirty="0" err="1">
                          <a:effectLst/>
                        </a:rPr>
                        <a:t>indicators</a:t>
                      </a:r>
                      <a:r>
                        <a:rPr lang="fr-FR" sz="1200" dirty="0">
                          <a:effectLst/>
                        </a:rPr>
                        <a:t> a POC RO-MD 2014-2020.</a:t>
                      </a:r>
                      <a:endParaRPr lang="en-US" sz="1200" dirty="0">
                        <a:effectLst/>
                        <a:latin typeface="Calibri"/>
                        <a:ea typeface="Calibri"/>
                        <a:cs typeface="Times New Roman"/>
                      </a:endParaRPr>
                    </a:p>
                  </a:txBody>
                  <a:tcPr marL="40251" marR="40251" marT="0" marB="0"/>
                </a:tc>
              </a:tr>
              <a:tr h="1173543">
                <a:tc>
                  <a:txBody>
                    <a:bodyPr/>
                    <a:lstStyle/>
                    <a:p>
                      <a:pPr>
                        <a:lnSpc>
                          <a:spcPct val="115000"/>
                        </a:lnSpc>
                        <a:spcAft>
                          <a:spcPts val="0"/>
                        </a:spcAft>
                      </a:pPr>
                      <a:r>
                        <a:rPr lang="fr-FR" sz="1200" dirty="0" err="1">
                          <a:effectLst/>
                        </a:rPr>
                        <a:t>Rezultatele</a:t>
                      </a:r>
                      <a:r>
                        <a:rPr lang="fr-FR" sz="1200" dirty="0">
                          <a:effectLst/>
                        </a:rPr>
                        <a:t> </a:t>
                      </a:r>
                      <a:r>
                        <a:rPr lang="fr-FR" sz="1200" dirty="0" err="1">
                          <a:effectLst/>
                        </a:rPr>
                        <a:t>proiectului</a:t>
                      </a:r>
                      <a:r>
                        <a:rPr lang="fr-FR" sz="1200" dirty="0">
                          <a:effectLst/>
                        </a:rPr>
                        <a:t> – </a:t>
                      </a:r>
                      <a:r>
                        <a:rPr lang="fr-FR" sz="1200" dirty="0" err="1">
                          <a:effectLst/>
                        </a:rPr>
                        <a:t>Rezultatele</a:t>
                      </a:r>
                      <a:r>
                        <a:rPr lang="fr-FR" sz="1200" dirty="0">
                          <a:effectLst/>
                        </a:rPr>
                        <a:t> directe, </a:t>
                      </a:r>
                      <a:r>
                        <a:rPr lang="fr-FR" sz="1200" dirty="0" err="1" smtClean="0">
                          <a:effectLst/>
                        </a:rPr>
                        <a:t>tangibile</a:t>
                      </a:r>
                      <a:r>
                        <a:rPr lang="fr-FR" sz="1200" dirty="0" smtClean="0">
                          <a:effectLst/>
                        </a:rPr>
                        <a:t>, </a:t>
                      </a:r>
                      <a:r>
                        <a:rPr lang="fr-FR" sz="1200" dirty="0" err="1">
                          <a:effectLst/>
                        </a:rPr>
                        <a:t>pe</a:t>
                      </a:r>
                      <a:r>
                        <a:rPr lang="fr-FR" sz="1200" dirty="0">
                          <a:effectLst/>
                        </a:rPr>
                        <a:t> care le </a:t>
                      </a:r>
                      <a:r>
                        <a:rPr lang="fr-FR" sz="1200" dirty="0" err="1">
                          <a:effectLst/>
                        </a:rPr>
                        <a:t>livrează</a:t>
                      </a:r>
                      <a:r>
                        <a:rPr lang="fr-FR" sz="1200" dirty="0">
                          <a:effectLst/>
                        </a:rPr>
                        <a:t> </a:t>
                      </a:r>
                      <a:r>
                        <a:rPr lang="fr-FR" sz="1200" dirty="0" err="1">
                          <a:effectLst/>
                        </a:rPr>
                        <a:t>proiectul</a:t>
                      </a:r>
                      <a:r>
                        <a:rPr lang="fr-FR" sz="1200" dirty="0">
                          <a:effectLst/>
                        </a:rPr>
                        <a:t> (</a:t>
                      </a:r>
                      <a:r>
                        <a:rPr lang="fr-FR" sz="1200" dirty="0" err="1">
                          <a:effectLst/>
                        </a:rPr>
                        <a:t>aflate</a:t>
                      </a:r>
                      <a:r>
                        <a:rPr lang="fr-FR" sz="1200" dirty="0">
                          <a:effectLst/>
                        </a:rPr>
                        <a:t> </a:t>
                      </a:r>
                      <a:r>
                        <a:rPr lang="fr-FR" sz="1200" dirty="0" err="1">
                          <a:effectLst/>
                        </a:rPr>
                        <a:t>sub</a:t>
                      </a:r>
                      <a:r>
                        <a:rPr lang="fr-FR" sz="1200" dirty="0">
                          <a:effectLst/>
                        </a:rPr>
                        <a:t> </a:t>
                      </a:r>
                      <a:r>
                        <a:rPr lang="fr-FR" sz="1200" dirty="0" err="1">
                          <a:effectLst/>
                        </a:rPr>
                        <a:t>controlul</a:t>
                      </a:r>
                      <a:r>
                        <a:rPr lang="fr-FR" sz="1200" dirty="0">
                          <a:effectLst/>
                        </a:rPr>
                        <a:t> </a:t>
                      </a:r>
                      <a:r>
                        <a:rPr lang="fr-FR" sz="1200" dirty="0" err="1">
                          <a:effectLst/>
                        </a:rPr>
                        <a:t>managementului</a:t>
                      </a:r>
                      <a:r>
                        <a:rPr lang="fr-FR" sz="1200" dirty="0">
                          <a:effectLst/>
                        </a:rPr>
                        <a:t> </a:t>
                      </a:r>
                      <a:r>
                        <a:rPr lang="fr-FR" sz="1200" dirty="0" err="1">
                          <a:effectLst/>
                        </a:rPr>
                        <a:t>proiectului</a:t>
                      </a:r>
                      <a:r>
                        <a:rPr lang="fr-FR" sz="1200" dirty="0">
                          <a:effectLst/>
                        </a:rPr>
                        <a:t>). </a:t>
                      </a:r>
                      <a:endParaRPr lang="en-US" sz="1200" dirty="0">
                        <a:effectLst/>
                        <a:latin typeface="Calibri"/>
                        <a:ea typeface="Calibri"/>
                        <a:cs typeface="Times New Roman"/>
                      </a:endParaRPr>
                    </a:p>
                  </a:txBody>
                  <a:tcPr marL="40251" marR="40251" marT="0" marB="0"/>
                </a:tc>
                <a:tc>
                  <a:txBody>
                    <a:bodyPr/>
                    <a:lstStyle/>
                    <a:p>
                      <a:pPr>
                        <a:lnSpc>
                          <a:spcPct val="115000"/>
                        </a:lnSpc>
                        <a:spcAft>
                          <a:spcPts val="1000"/>
                        </a:spcAft>
                      </a:pPr>
                      <a:r>
                        <a:rPr lang="fr-FR" sz="1200" dirty="0" err="1">
                          <a:effectLst/>
                        </a:rPr>
                        <a:t>Răspund</a:t>
                      </a:r>
                      <a:r>
                        <a:rPr lang="fr-FR" sz="1200" dirty="0">
                          <a:effectLst/>
                        </a:rPr>
                        <a:t> la </a:t>
                      </a:r>
                      <a:r>
                        <a:rPr lang="fr-FR" sz="1200" dirty="0" err="1">
                          <a:effectLst/>
                        </a:rPr>
                        <a:t>întrebarea</a:t>
                      </a:r>
                      <a:r>
                        <a:rPr lang="fr-FR" sz="1200" dirty="0">
                          <a:effectLst/>
                        </a:rPr>
                        <a:t> </a:t>
                      </a:r>
                      <a:r>
                        <a:rPr lang="ro-RO" sz="1200" dirty="0">
                          <a:effectLst/>
                        </a:rPr>
                        <a:t>„</a:t>
                      </a:r>
                      <a:r>
                        <a:rPr lang="fr-FR" sz="1200" dirty="0">
                          <a:effectLst/>
                        </a:rPr>
                        <a:t>cum </a:t>
                      </a:r>
                      <a:r>
                        <a:rPr lang="fr-FR" sz="1200" dirty="0" err="1">
                          <a:effectLst/>
                        </a:rPr>
                        <a:t>știm</a:t>
                      </a:r>
                      <a:r>
                        <a:rPr lang="fr-FR" sz="1200" dirty="0">
                          <a:effectLst/>
                        </a:rPr>
                        <a:t> </a:t>
                      </a:r>
                      <a:r>
                        <a:rPr lang="fr-FR" sz="1200" dirty="0" err="1">
                          <a:effectLst/>
                        </a:rPr>
                        <a:t>dacă</a:t>
                      </a:r>
                      <a:r>
                        <a:rPr lang="fr-FR" sz="1200" dirty="0">
                          <a:effectLst/>
                        </a:rPr>
                        <a:t> </a:t>
                      </a:r>
                      <a:r>
                        <a:rPr lang="fr-FR" sz="1200" dirty="0" err="1">
                          <a:effectLst/>
                        </a:rPr>
                        <a:t>rezultatele</a:t>
                      </a:r>
                      <a:r>
                        <a:rPr lang="fr-FR" sz="1200" dirty="0">
                          <a:effectLst/>
                        </a:rPr>
                        <a:t> </a:t>
                      </a:r>
                      <a:r>
                        <a:rPr lang="fr-FR" sz="1200" dirty="0" err="1">
                          <a:effectLst/>
                        </a:rPr>
                        <a:t>proiectului</a:t>
                      </a:r>
                      <a:r>
                        <a:rPr lang="fr-FR" sz="1200" dirty="0">
                          <a:effectLst/>
                        </a:rPr>
                        <a:t> au </a:t>
                      </a:r>
                      <a:r>
                        <a:rPr lang="fr-FR" sz="1200" dirty="0" err="1">
                          <a:effectLst/>
                        </a:rPr>
                        <a:t>fost</a:t>
                      </a:r>
                      <a:r>
                        <a:rPr lang="fr-FR" sz="1200" dirty="0">
                          <a:effectLst/>
                        </a:rPr>
                        <a:t> </a:t>
                      </a:r>
                      <a:r>
                        <a:rPr lang="fr-FR" sz="1200" dirty="0" err="1">
                          <a:effectLst/>
                        </a:rPr>
                        <a:t>atinse</a:t>
                      </a:r>
                      <a:r>
                        <a:rPr lang="fr-FR" sz="1200" dirty="0">
                          <a:effectLst/>
                        </a:rPr>
                        <a:t>?” </a:t>
                      </a:r>
                      <a:r>
                        <a:rPr lang="ro-RO" sz="1200" dirty="0">
                          <a:effectLst/>
                        </a:rPr>
                        <a:t>Acești indicatori ar trebui să includă informații / detalii privind cantitatea, calitatea și durata / perioada.</a:t>
                      </a:r>
                      <a:endParaRPr lang="en-US" sz="1200" dirty="0">
                        <a:effectLst/>
                        <a:latin typeface="Calibri"/>
                        <a:ea typeface="Calibri"/>
                        <a:cs typeface="Times New Roman"/>
                      </a:endParaRPr>
                    </a:p>
                  </a:txBody>
                  <a:tcPr marL="40251" marR="40251" marT="0" marB="0"/>
                </a:tc>
                <a:tc>
                  <a:txBody>
                    <a:bodyPr/>
                    <a:lstStyle/>
                    <a:p>
                      <a:pPr>
                        <a:lnSpc>
                          <a:spcPct val="115000"/>
                        </a:lnSpc>
                        <a:spcAft>
                          <a:spcPts val="1000"/>
                        </a:spcAft>
                      </a:pPr>
                      <a:r>
                        <a:rPr lang="fr-FR" sz="1200" dirty="0" err="1">
                          <a:effectLst/>
                        </a:rPr>
                        <a:t>Surse</a:t>
                      </a:r>
                      <a:r>
                        <a:rPr lang="fr-FR" sz="1200" dirty="0">
                          <a:effectLst/>
                        </a:rPr>
                        <a:t> de </a:t>
                      </a:r>
                      <a:r>
                        <a:rPr lang="fr-FR" sz="1200" dirty="0" err="1">
                          <a:effectLst/>
                        </a:rPr>
                        <a:t>informare</a:t>
                      </a:r>
                      <a:r>
                        <a:rPr lang="fr-FR" sz="1200" dirty="0">
                          <a:effectLst/>
                        </a:rPr>
                        <a:t> </a:t>
                      </a:r>
                      <a:r>
                        <a:rPr lang="fr-FR" sz="1200" dirty="0" err="1">
                          <a:effectLst/>
                        </a:rPr>
                        <a:t>șI</a:t>
                      </a:r>
                      <a:r>
                        <a:rPr lang="fr-FR" sz="1200" dirty="0">
                          <a:effectLst/>
                        </a:rPr>
                        <a:t> </a:t>
                      </a:r>
                      <a:r>
                        <a:rPr lang="fr-FR" sz="1200" dirty="0" err="1">
                          <a:effectLst/>
                        </a:rPr>
                        <a:t>metode</a:t>
                      </a:r>
                      <a:r>
                        <a:rPr lang="fr-FR" sz="1200" dirty="0">
                          <a:effectLst/>
                        </a:rPr>
                        <a:t> de calcul </a:t>
                      </a:r>
                      <a:r>
                        <a:rPr lang="fr-FR" sz="1200" dirty="0" err="1">
                          <a:effectLst/>
                        </a:rPr>
                        <a:t>sau</a:t>
                      </a:r>
                      <a:r>
                        <a:rPr lang="fr-FR" sz="1200" dirty="0">
                          <a:effectLst/>
                        </a:rPr>
                        <a:t> </a:t>
                      </a:r>
                      <a:r>
                        <a:rPr lang="fr-FR" sz="1200" dirty="0" err="1">
                          <a:effectLst/>
                        </a:rPr>
                        <a:t>colectare</a:t>
                      </a:r>
                      <a:r>
                        <a:rPr lang="fr-FR" sz="1200" dirty="0">
                          <a:effectLst/>
                        </a:rPr>
                        <a:t> </a:t>
                      </a:r>
                      <a:r>
                        <a:rPr lang="fr-FR" sz="1200" dirty="0" err="1">
                          <a:effectLst/>
                        </a:rPr>
                        <a:t>și</a:t>
                      </a:r>
                      <a:r>
                        <a:rPr lang="fr-FR" sz="1200" dirty="0">
                          <a:effectLst/>
                        </a:rPr>
                        <a:t> </a:t>
                      </a:r>
                      <a:r>
                        <a:rPr lang="fr-FR" sz="1200" dirty="0" err="1">
                          <a:effectLst/>
                        </a:rPr>
                        <a:t>raportare</a:t>
                      </a:r>
                      <a:r>
                        <a:rPr lang="fr-FR" sz="1200" dirty="0">
                          <a:effectLst/>
                        </a:rPr>
                        <a:t>, </a:t>
                      </a:r>
                      <a:r>
                        <a:rPr lang="fr-FR" sz="1200" dirty="0" err="1">
                          <a:effectLst/>
                        </a:rPr>
                        <a:t>inclusiv</a:t>
                      </a:r>
                      <a:r>
                        <a:rPr lang="fr-FR" sz="1200" dirty="0">
                          <a:effectLst/>
                        </a:rPr>
                        <a:t> </a:t>
                      </a:r>
                      <a:r>
                        <a:rPr lang="fr-FR" sz="1200" dirty="0" err="1">
                          <a:effectLst/>
                        </a:rPr>
                        <a:t>răspuns</a:t>
                      </a:r>
                      <a:r>
                        <a:rPr lang="fr-FR" sz="1200" dirty="0">
                          <a:effectLst/>
                        </a:rPr>
                        <a:t> </a:t>
                      </a:r>
                      <a:r>
                        <a:rPr lang="fr-FR" sz="1200" dirty="0" err="1">
                          <a:effectLst/>
                        </a:rPr>
                        <a:t>privind</a:t>
                      </a:r>
                      <a:r>
                        <a:rPr lang="fr-FR" sz="1200" dirty="0">
                          <a:effectLst/>
                        </a:rPr>
                        <a:t> </a:t>
                      </a:r>
                      <a:r>
                        <a:rPr lang="fr-FR" sz="1200" dirty="0" err="1">
                          <a:effectLst/>
                        </a:rPr>
                        <a:t>cine</a:t>
                      </a:r>
                      <a:r>
                        <a:rPr lang="fr-FR" sz="1200" dirty="0">
                          <a:effectLst/>
                        </a:rPr>
                        <a:t>, </a:t>
                      </a:r>
                      <a:r>
                        <a:rPr lang="fr-FR" sz="1200" dirty="0" err="1">
                          <a:effectLst/>
                        </a:rPr>
                        <a:t>când</a:t>
                      </a:r>
                      <a:r>
                        <a:rPr lang="fr-FR" sz="1200" dirty="0">
                          <a:effectLst/>
                        </a:rPr>
                        <a:t>, cum.</a:t>
                      </a:r>
                      <a:endParaRPr lang="en-US" sz="1200" dirty="0">
                        <a:effectLst/>
                        <a:latin typeface="Calibri"/>
                        <a:ea typeface="Calibri"/>
                        <a:cs typeface="Times New Roman"/>
                      </a:endParaRPr>
                    </a:p>
                  </a:txBody>
                  <a:tcPr marL="40251" marR="40251" marT="0" marB="0"/>
                </a:tc>
              </a:tr>
              <a:tr h="730955">
                <a:tc>
                  <a:txBody>
                    <a:bodyPr/>
                    <a:lstStyle/>
                    <a:p>
                      <a:pPr>
                        <a:lnSpc>
                          <a:spcPct val="115000"/>
                        </a:lnSpc>
                        <a:spcAft>
                          <a:spcPts val="0"/>
                        </a:spcAft>
                      </a:pPr>
                      <a:r>
                        <a:rPr lang="fr-FR" sz="1200">
                          <a:effectLst/>
                        </a:rPr>
                        <a:t>Activități – Sarcinile care trebuie derulate pentru a livra rezultatele planificate ale proiectului</a:t>
                      </a:r>
                      <a:endParaRPr lang="en-US" sz="1200">
                        <a:effectLst/>
                        <a:latin typeface="Calibri"/>
                        <a:ea typeface="Calibri"/>
                        <a:cs typeface="Times New Roman"/>
                      </a:endParaRPr>
                    </a:p>
                  </a:txBody>
                  <a:tcPr marL="40251" marR="40251" marT="0" marB="0"/>
                </a:tc>
                <a:tc>
                  <a:txBody>
                    <a:bodyPr/>
                    <a:lstStyle/>
                    <a:p>
                      <a:pPr>
                        <a:lnSpc>
                          <a:spcPct val="115000"/>
                        </a:lnSpc>
                        <a:spcAft>
                          <a:spcPts val="1000"/>
                        </a:spcAft>
                      </a:pPr>
                      <a:r>
                        <a:rPr lang="fr-FR" sz="1200">
                          <a:effectLst/>
                        </a:rPr>
                        <a:t>Resurse / mijloace</a:t>
                      </a:r>
                      <a:endParaRPr lang="en-US" sz="1200">
                        <a:effectLst/>
                        <a:latin typeface="Calibri"/>
                        <a:ea typeface="Calibri"/>
                        <a:cs typeface="Times New Roman"/>
                      </a:endParaRPr>
                    </a:p>
                  </a:txBody>
                  <a:tcPr marL="40251" marR="40251" marT="0" marB="0"/>
                </a:tc>
                <a:tc>
                  <a:txBody>
                    <a:bodyPr/>
                    <a:lstStyle/>
                    <a:p>
                      <a:pPr>
                        <a:lnSpc>
                          <a:spcPct val="115000"/>
                        </a:lnSpc>
                        <a:spcAft>
                          <a:spcPts val="1000"/>
                        </a:spcAft>
                      </a:pPr>
                      <a:r>
                        <a:rPr lang="fr-FR" sz="1200" dirty="0" err="1">
                          <a:effectLst/>
                        </a:rPr>
                        <a:t>Costuri</a:t>
                      </a:r>
                      <a:r>
                        <a:rPr lang="fr-FR" sz="1200" dirty="0">
                          <a:effectLst/>
                        </a:rPr>
                        <a:t> / </a:t>
                      </a:r>
                      <a:r>
                        <a:rPr lang="fr-FR" sz="1200" dirty="0" err="1">
                          <a:effectLst/>
                        </a:rPr>
                        <a:t>buget</a:t>
                      </a:r>
                      <a:endParaRPr lang="en-US" sz="1200" dirty="0">
                        <a:effectLst/>
                        <a:latin typeface="Calibri"/>
                        <a:ea typeface="Calibri"/>
                        <a:cs typeface="Times New Roman"/>
                      </a:endParaRPr>
                    </a:p>
                  </a:txBody>
                  <a:tcPr marL="40251" marR="40251" marT="0" marB="0"/>
                </a:tc>
              </a:tr>
            </a:tbl>
          </a:graphicData>
        </a:graphic>
      </p:graphicFrame>
    </p:spTree>
    <p:extLst>
      <p:ext uri="{BB962C8B-B14F-4D97-AF65-F5344CB8AC3E}">
        <p14:creationId xmlns:p14="http://schemas.microsoft.com/office/powerpoint/2010/main" val="186161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8640"/>
            <a:ext cx="8784976" cy="6048672"/>
          </a:xfrm>
        </p:spPr>
        <p:txBody>
          <a:bodyPr>
            <a:noAutofit/>
          </a:bodyPr>
          <a:lstStyle/>
          <a:p>
            <a:pPr algn="l">
              <a:spcBef>
                <a:spcPts val="0"/>
              </a:spcBef>
            </a:pPr>
            <a:r>
              <a:rPr lang="ro-RO" sz="2100" b="1" dirty="0" smtClean="0">
                <a:solidFill>
                  <a:schemeClr val="tx1"/>
                </a:solidFill>
              </a:rPr>
              <a:t>1. </a:t>
            </a:r>
          </a:p>
          <a:p>
            <a:pPr algn="l">
              <a:spcBef>
                <a:spcPts val="0"/>
              </a:spcBef>
            </a:pPr>
            <a:r>
              <a:rPr lang="ro-RO" sz="2100" b="1" dirty="0" smtClean="0">
                <a:solidFill>
                  <a:schemeClr val="tx1"/>
                </a:solidFill>
              </a:rPr>
              <a:t>DACĂ sunt asigurate resurse adecvate, ATUNCI activitățile pot fi implementate / desfășurate</a:t>
            </a:r>
            <a:r>
              <a:rPr lang="en-US" sz="2100" b="1" dirty="0" smtClean="0">
                <a:solidFill>
                  <a:schemeClr val="tx1"/>
                </a:solidFill>
              </a:rPr>
              <a:t>;</a:t>
            </a:r>
            <a:endParaRPr lang="en-US" sz="2100" b="1" dirty="0">
              <a:solidFill>
                <a:schemeClr val="tx1"/>
              </a:solidFill>
            </a:endParaRPr>
          </a:p>
          <a:p>
            <a:pPr algn="l">
              <a:spcBef>
                <a:spcPts val="0"/>
              </a:spcBef>
            </a:pPr>
            <a:r>
              <a:rPr lang="ro-RO" sz="2100" b="1" dirty="0">
                <a:solidFill>
                  <a:schemeClr val="tx1"/>
                </a:solidFill>
              </a:rPr>
              <a:t>DACĂ </a:t>
            </a:r>
            <a:r>
              <a:rPr lang="ro-RO" sz="2100" b="1" dirty="0" smtClean="0">
                <a:solidFill>
                  <a:schemeClr val="tx1"/>
                </a:solidFill>
              </a:rPr>
              <a:t>activitățile sunt desfășurate, ATUNCI rezultatele proiectului pot fi obținute</a:t>
            </a:r>
            <a:r>
              <a:rPr lang="en-US" sz="2100" b="1" dirty="0" smtClean="0">
                <a:solidFill>
                  <a:schemeClr val="tx1"/>
                </a:solidFill>
              </a:rPr>
              <a:t>;</a:t>
            </a:r>
            <a:endParaRPr lang="en-US" sz="2100" b="1" dirty="0">
              <a:solidFill>
                <a:schemeClr val="tx1"/>
              </a:solidFill>
            </a:endParaRPr>
          </a:p>
          <a:p>
            <a:pPr algn="l">
              <a:spcBef>
                <a:spcPts val="0"/>
              </a:spcBef>
            </a:pPr>
            <a:r>
              <a:rPr lang="ro-RO" sz="2100" b="1" dirty="0">
                <a:solidFill>
                  <a:schemeClr val="tx1"/>
                </a:solidFill>
              </a:rPr>
              <a:t>DACĂ </a:t>
            </a:r>
            <a:r>
              <a:rPr lang="ro-RO" sz="2100" b="1" dirty="0" smtClean="0">
                <a:solidFill>
                  <a:schemeClr val="tx1"/>
                </a:solidFill>
              </a:rPr>
              <a:t>rezultatele proiectului sunt obținute, ATUNCI obiectivul specific este atins</a:t>
            </a:r>
            <a:r>
              <a:rPr lang="en-US" sz="2100" b="1" dirty="0" smtClean="0">
                <a:solidFill>
                  <a:schemeClr val="tx1"/>
                </a:solidFill>
              </a:rPr>
              <a:t>; </a:t>
            </a:r>
            <a:endParaRPr lang="ro-RO" sz="2100" b="1" dirty="0" smtClean="0">
              <a:solidFill>
                <a:schemeClr val="tx1"/>
              </a:solidFill>
            </a:endParaRPr>
          </a:p>
          <a:p>
            <a:pPr algn="l">
              <a:spcBef>
                <a:spcPts val="0"/>
              </a:spcBef>
            </a:pPr>
            <a:r>
              <a:rPr lang="ro-RO" sz="2100" b="1" dirty="0" smtClean="0">
                <a:solidFill>
                  <a:schemeClr val="tx1"/>
                </a:solidFill>
              </a:rPr>
              <a:t>DACĂ </a:t>
            </a:r>
            <a:r>
              <a:rPr lang="ro-RO" sz="2100" b="1" dirty="0">
                <a:solidFill>
                  <a:schemeClr val="tx1"/>
                </a:solidFill>
              </a:rPr>
              <a:t>obiectivul specific este </a:t>
            </a:r>
            <a:r>
              <a:rPr lang="ro-RO" sz="2100" b="1" dirty="0" smtClean="0">
                <a:solidFill>
                  <a:schemeClr val="tx1"/>
                </a:solidFill>
              </a:rPr>
              <a:t>atins, ATUNCI acesta trebuie să contribuie la obiectivul general</a:t>
            </a:r>
          </a:p>
          <a:p>
            <a:pPr algn="l">
              <a:spcBef>
                <a:spcPts val="0"/>
              </a:spcBef>
            </a:pPr>
            <a:r>
              <a:rPr lang="ro-RO" sz="2100" b="1" dirty="0" smtClean="0">
                <a:solidFill>
                  <a:schemeClr val="tx1"/>
                </a:solidFill>
              </a:rPr>
              <a:t>2. </a:t>
            </a:r>
          </a:p>
          <a:p>
            <a:pPr algn="l">
              <a:spcBef>
                <a:spcPts val="0"/>
              </a:spcBef>
            </a:pPr>
            <a:r>
              <a:rPr lang="ro-RO" sz="2100" b="1" dirty="0" smtClean="0">
                <a:solidFill>
                  <a:schemeClr val="tx1"/>
                </a:solidFill>
              </a:rPr>
              <a:t>DACĂ dorim ca contribuim la obiectivul general, ATUNCI trebuie să atingem obiectivul specific</a:t>
            </a:r>
          </a:p>
          <a:p>
            <a:pPr algn="l">
              <a:spcBef>
                <a:spcPts val="0"/>
              </a:spcBef>
            </a:pPr>
            <a:r>
              <a:rPr lang="ro-RO" sz="2100" b="1" dirty="0" smtClean="0">
                <a:solidFill>
                  <a:schemeClr val="tx1"/>
                </a:solidFill>
              </a:rPr>
              <a:t>DACĂ dorim </a:t>
            </a:r>
            <a:r>
              <a:rPr lang="ro-RO" sz="2100" b="1" dirty="0">
                <a:solidFill>
                  <a:schemeClr val="tx1"/>
                </a:solidFill>
              </a:rPr>
              <a:t>să atingem obiectivul </a:t>
            </a:r>
            <a:r>
              <a:rPr lang="ro-RO" sz="2100" b="1" dirty="0" smtClean="0">
                <a:solidFill>
                  <a:schemeClr val="tx1"/>
                </a:solidFill>
              </a:rPr>
              <a:t>specific, ATUNCI trebuie să obținem rezultatele proiectului</a:t>
            </a:r>
          </a:p>
          <a:p>
            <a:pPr algn="l">
              <a:spcBef>
                <a:spcPts val="0"/>
              </a:spcBef>
            </a:pPr>
            <a:r>
              <a:rPr lang="ro-RO" sz="2100" b="1" dirty="0" smtClean="0">
                <a:solidFill>
                  <a:schemeClr val="tx1"/>
                </a:solidFill>
              </a:rPr>
              <a:t>DACĂ dorim să obținem rezultatele proiectului, ATUNCI trebuie să implementăm / desfășurăm activitățile</a:t>
            </a:r>
            <a:r>
              <a:rPr lang="en-US" sz="2100" b="1" dirty="0" smtClean="0">
                <a:solidFill>
                  <a:schemeClr val="tx1"/>
                </a:solidFill>
              </a:rPr>
              <a:t>; </a:t>
            </a:r>
            <a:endParaRPr lang="ro-RO" sz="2100" b="1" dirty="0" smtClean="0">
              <a:solidFill>
                <a:schemeClr val="tx1"/>
              </a:solidFill>
            </a:endParaRPr>
          </a:p>
          <a:p>
            <a:pPr algn="l">
              <a:spcBef>
                <a:spcPts val="0"/>
              </a:spcBef>
            </a:pPr>
            <a:r>
              <a:rPr lang="ro-RO" sz="2100" b="1" dirty="0" smtClean="0">
                <a:solidFill>
                  <a:schemeClr val="tx1"/>
                </a:solidFill>
              </a:rPr>
              <a:t>DACĂ dorim să </a:t>
            </a:r>
            <a:r>
              <a:rPr lang="ro-RO" sz="2100" b="1" dirty="0">
                <a:solidFill>
                  <a:schemeClr val="tx1"/>
                </a:solidFill>
              </a:rPr>
              <a:t>implementăm / desfășurăm </a:t>
            </a:r>
            <a:r>
              <a:rPr lang="ro-RO" sz="2100" b="1" dirty="0" smtClean="0">
                <a:solidFill>
                  <a:schemeClr val="tx1"/>
                </a:solidFill>
              </a:rPr>
              <a:t>activitățile, ATUNCI trebuie să utilizăm resursele identificate. </a:t>
            </a:r>
            <a:endParaRPr lang="en-US" sz="2100" b="1" dirty="0">
              <a:solidFill>
                <a:schemeClr val="tx1"/>
              </a:solidFill>
            </a:endParaRPr>
          </a:p>
        </p:txBody>
      </p:sp>
    </p:spTree>
    <p:extLst>
      <p:ext uri="{BB962C8B-B14F-4D97-AF65-F5344CB8AC3E}">
        <p14:creationId xmlns:p14="http://schemas.microsoft.com/office/powerpoint/2010/main" val="525088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7772400" cy="792087"/>
          </a:xfrm>
        </p:spPr>
        <p:txBody>
          <a:bodyPr>
            <a:noAutofit/>
          </a:bodyPr>
          <a:lstStyle/>
          <a:p>
            <a:r>
              <a:rPr lang="ro-RO" sz="3500" b="1" dirty="0" smtClean="0"/>
              <a:t>Obiective specifice / Indicatori de output</a:t>
            </a:r>
            <a:endParaRPr lang="en-US" sz="3500" b="1" dirty="0"/>
          </a:p>
        </p:txBody>
      </p:sp>
      <p:sp>
        <p:nvSpPr>
          <p:cNvPr id="3" name="Subtitle 2"/>
          <p:cNvSpPr>
            <a:spLocks noGrp="1"/>
          </p:cNvSpPr>
          <p:nvPr>
            <p:ph type="subTitle" idx="1"/>
          </p:nvPr>
        </p:nvSpPr>
        <p:spPr>
          <a:xfrm>
            <a:off x="683568" y="1052736"/>
            <a:ext cx="7848872" cy="4752528"/>
          </a:xfrm>
        </p:spPr>
        <p:txBody>
          <a:bodyPr>
            <a:normAutofit/>
          </a:bodyPr>
          <a:lstStyle/>
          <a:p>
            <a:pPr algn="l"/>
            <a:endParaRPr lang="en-US" sz="2400" dirty="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5656" y="1844824"/>
            <a:ext cx="7004270" cy="3939902"/>
          </a:xfrm>
          <a:prstGeom prst="rect">
            <a:avLst/>
          </a:prstGeom>
        </p:spPr>
      </p:pic>
    </p:spTree>
    <p:extLst>
      <p:ext uri="{BB962C8B-B14F-4D97-AF65-F5344CB8AC3E}">
        <p14:creationId xmlns:p14="http://schemas.microsoft.com/office/powerpoint/2010/main" val="358168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1588</Words>
  <Application>Microsoft Office PowerPoint</Application>
  <PresentationFormat>On-screen Show (4:3)</PresentationFormat>
  <Paragraphs>176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CERERE FINANȚARE</vt:lpstr>
      <vt:lpstr>Obiectiv general / Indicatori de rezultat</vt:lpstr>
      <vt:lpstr>OBIECTIVE</vt:lpstr>
      <vt:lpstr>Programme expected result / Rezultatul de program așteptat</vt:lpstr>
      <vt:lpstr>Obiective specifice / Indicatori de output</vt:lpstr>
      <vt:lpstr>Result indicators / Indicatori de rezultat</vt:lpstr>
      <vt:lpstr>PowerPoint Presentation</vt:lpstr>
      <vt:lpstr>PowerPoint Presentation</vt:lpstr>
      <vt:lpstr>Obiective specifice / Indicatori de output</vt:lpstr>
      <vt:lpstr>Indicatori de output – Anexa H.2</vt:lpstr>
      <vt:lpstr>Rezultatele proiectului / Indicatorii de output</vt:lpstr>
      <vt:lpstr>Rezultatele proiectului / Indicatorii de output</vt:lpstr>
      <vt:lpstr>Matricea cadru logic a proiectului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Fulga Turcu</dc:creator>
  <cp:lastModifiedBy>Ovidiu Ambros</cp:lastModifiedBy>
  <cp:revision>50</cp:revision>
  <dcterms:created xsi:type="dcterms:W3CDTF">2018-03-16T11:46:25Z</dcterms:created>
  <dcterms:modified xsi:type="dcterms:W3CDTF">2018-03-17T11:06:44Z</dcterms:modified>
</cp:coreProperties>
</file>