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256" r:id="rId2"/>
    <p:sldId id="294" r:id="rId3"/>
    <p:sldId id="295" r:id="rId4"/>
    <p:sldId id="296" r:id="rId5"/>
    <p:sldId id="297" r:id="rId6"/>
    <p:sldId id="280" r:id="rId7"/>
    <p:sldId id="281" r:id="rId8"/>
    <p:sldId id="272" r:id="rId9"/>
    <p:sldId id="274" r:id="rId10"/>
    <p:sldId id="275" r:id="rId11"/>
    <p:sldId id="276" r:id="rId12"/>
    <p:sldId id="277" r:id="rId13"/>
    <p:sldId id="289" r:id="rId14"/>
    <p:sldId id="299" r:id="rId15"/>
    <p:sldId id="300" r:id="rId16"/>
    <p:sldId id="301" r:id="rId17"/>
    <p:sldId id="273" r:id="rId18"/>
    <p:sldId id="282" r:id="rId19"/>
    <p:sldId id="283" r:id="rId20"/>
    <p:sldId id="284" r:id="rId21"/>
    <p:sldId id="285" r:id="rId22"/>
    <p:sldId id="286" r:id="rId23"/>
    <p:sldId id="287" r:id="rId24"/>
    <p:sldId id="298" r:id="rId25"/>
    <p:sldId id="288" r:id="rId26"/>
    <p:sldId id="290" r:id="rId27"/>
    <p:sldId id="292" r:id="rId28"/>
    <p:sldId id="291" r:id="rId29"/>
    <p:sldId id="293" r:id="rId30"/>
    <p:sldId id="278" r:id="rId31"/>
    <p:sldId id="279" r:id="rId32"/>
    <p:sldId id="271" r:id="rId3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C3CEA-76A0-4301-A397-ED3C1B6AED29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80F2E-9320-4949-98D1-14891650C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3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120" y="1219200"/>
            <a:ext cx="7772400" cy="1371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Joint Operational </a:t>
            </a:r>
            <a:r>
              <a:rPr lang="en-US" sz="2800" b="1" dirty="0" err="1">
                <a:latin typeface="Arial" panose="020B0604020202020204" pitchFamily="34" charset="0"/>
                <a:cs typeface="Arial" pitchFamily="34" charset="0"/>
              </a:rPr>
              <a:t>Programme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itchFamily="34" charset="0"/>
              </a:rPr>
              <a:t>Romania–Republic of Moldova 2014 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– 2020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160" y="3009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Conținut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o-RO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erere </a:t>
            </a:r>
            <a:r>
              <a:rPr lang="ro-RO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ro-RO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inanțare</a:t>
            </a:r>
            <a:endParaRPr lang="en-US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Partea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 – Descrierea proiectului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152900"/>
            <a:ext cx="259080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Tipuri de Indicatori </a:t>
            </a:r>
            <a:r>
              <a:rPr lang="it-IT" sz="3200" b="1" dirty="0">
                <a:solidFill>
                  <a:srgbClr val="FF0000"/>
                </a:solidFill>
              </a:rPr>
              <a:t>verificabili în mod obiectiv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177030"/>
              </p:ext>
            </p:extLst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143000"/>
                <a:gridCol w="1600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Indicatori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de</a:t>
                      </a:r>
                    </a:p>
                    <a:p>
                      <a:r>
                        <a:rPr lang="en-US" dirty="0" err="1" smtClean="0"/>
                        <a:t>realizare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 s-a</a:t>
                      </a:r>
                    </a:p>
                    <a:p>
                      <a:r>
                        <a:rPr lang="en-US" dirty="0" err="1" smtClean="0"/>
                        <a:t>realizat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Produse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şi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servicii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finanţate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(ex.: </a:t>
                      </a:r>
                      <a:r>
                        <a:rPr lang="en-US" dirty="0" err="1" smtClean="0"/>
                        <a:t>nr</a:t>
                      </a:r>
                      <a:r>
                        <a:rPr lang="en-US" dirty="0" smtClean="0"/>
                        <a:t>. de</a:t>
                      </a:r>
                    </a:p>
                    <a:p>
                      <a:r>
                        <a:rPr lang="en-US" dirty="0" err="1" smtClean="0"/>
                        <a:t>conferinţe</a:t>
                      </a:r>
                      <a:r>
                        <a:rPr lang="en-US" dirty="0" smtClean="0"/>
                        <a:t>, km de drum </a:t>
                      </a:r>
                      <a:r>
                        <a:rPr lang="en-US" dirty="0" err="1" smtClean="0"/>
                        <a:t>reabilitaţi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nr</a:t>
                      </a:r>
                      <a:r>
                        <a:rPr lang="en-US" dirty="0" smtClean="0"/>
                        <a:t>. de </a:t>
                      </a:r>
                      <a:r>
                        <a:rPr lang="en-US" dirty="0" err="1" smtClean="0"/>
                        <a:t>centre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de </a:t>
                      </a:r>
                      <a:r>
                        <a:rPr lang="en-US" dirty="0" err="1" smtClean="0"/>
                        <a:t>inovare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deschise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Indicatori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de</a:t>
                      </a:r>
                    </a:p>
                    <a:p>
                      <a:r>
                        <a:rPr lang="en-US" dirty="0" err="1" smtClean="0"/>
                        <a:t>rezultat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 </a:t>
                      </a:r>
                      <a:r>
                        <a:rPr lang="en-US" dirty="0" err="1" smtClean="0"/>
                        <a:t>sunt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beneficiile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realizărilor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Avantajele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imediate</a:t>
                      </a:r>
                      <a:r>
                        <a:rPr lang="en-US" dirty="0" smtClean="0"/>
                        <a:t> ale </a:t>
                      </a:r>
                      <a:r>
                        <a:rPr lang="en-US" dirty="0" err="1" smtClean="0"/>
                        <a:t>desfăşurării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activităţilor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(ex.: </a:t>
                      </a:r>
                      <a:r>
                        <a:rPr lang="en-US" dirty="0" err="1" smtClean="0"/>
                        <a:t>nr</a:t>
                      </a:r>
                      <a:r>
                        <a:rPr lang="en-US" dirty="0" smtClean="0"/>
                        <a:t>. de </a:t>
                      </a:r>
                      <a:r>
                        <a:rPr lang="en-US" dirty="0" err="1" smtClean="0"/>
                        <a:t>politici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regionale</a:t>
                      </a:r>
                      <a:r>
                        <a:rPr lang="en-US" dirty="0" smtClean="0"/>
                        <a:t> elaborate, </a:t>
                      </a:r>
                      <a:r>
                        <a:rPr lang="en-US" dirty="0" err="1" smtClean="0"/>
                        <a:t>creşterea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traficului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în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zonă</a:t>
                      </a:r>
                      <a:r>
                        <a:rPr lang="en-US" dirty="0" smtClean="0"/>
                        <a:t> cu ...%, </a:t>
                      </a:r>
                      <a:r>
                        <a:rPr lang="en-US" dirty="0" err="1" smtClean="0"/>
                        <a:t>nr</a:t>
                      </a:r>
                      <a:r>
                        <a:rPr lang="en-US" dirty="0" smtClean="0"/>
                        <a:t>. de </a:t>
                      </a:r>
                      <a:r>
                        <a:rPr lang="en-US" dirty="0" err="1" smtClean="0"/>
                        <a:t>afaceri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noi</a:t>
                      </a:r>
                      <a:r>
                        <a:rPr lang="en-US" dirty="0" smtClean="0"/>
                        <a:t>,</a:t>
                      </a:r>
                    </a:p>
                    <a:p>
                      <a:r>
                        <a:rPr lang="en-US" dirty="0" err="1" smtClean="0"/>
                        <a:t>reducerea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crimei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organizate</a:t>
                      </a:r>
                      <a:r>
                        <a:rPr lang="en-US" dirty="0" smtClean="0"/>
                        <a:t> cu ...%)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Indicatori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de impact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Conduc</a:t>
                      </a:r>
                    </a:p>
                    <a:p>
                      <a:r>
                        <a:rPr lang="en-US" dirty="0" err="1" smtClean="0"/>
                        <a:t>rezultatele</a:t>
                      </a:r>
                      <a:r>
                        <a:rPr lang="en-US" dirty="0" smtClean="0"/>
                        <a:t> la</a:t>
                      </a:r>
                    </a:p>
                    <a:p>
                      <a:r>
                        <a:rPr lang="en-US" dirty="0" err="1" smtClean="0"/>
                        <a:t>îmbunătăţirea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situaţiei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termen</a:t>
                      </a:r>
                      <a:r>
                        <a:rPr lang="en-US" dirty="0" smtClean="0"/>
                        <a:t> lung?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Beneficii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durabile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termen</a:t>
                      </a:r>
                      <a:r>
                        <a:rPr lang="en-US" dirty="0" smtClean="0"/>
                        <a:t> lung a </a:t>
                      </a:r>
                      <a:r>
                        <a:rPr lang="en-US" dirty="0" err="1" smtClean="0"/>
                        <a:t>unei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</a:t>
                      </a:r>
                      <a:r>
                        <a:rPr lang="en-US" dirty="0" err="1" smtClean="0"/>
                        <a:t>ctivităţi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(ex.: </a:t>
                      </a:r>
                      <a:r>
                        <a:rPr lang="en-US" dirty="0" err="1" smtClean="0"/>
                        <a:t>politici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regionale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eficiente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descongentionarea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traficului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în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zonă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creşterea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PIB cu … %, </a:t>
                      </a:r>
                      <a:r>
                        <a:rPr lang="en-US" dirty="0" err="1" smtClean="0"/>
                        <a:t>creşterea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calității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educaționale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18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Surse de verificare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>
                <a:sym typeface="Symbol" panose="05050102010706020507" pitchFamily="18" charset="2"/>
              </a:rPr>
              <a:t> </a:t>
            </a:r>
            <a:r>
              <a:rPr lang="en-US" smtClean="0"/>
              <a:t>CUM trebuie culese informaţiile?</a:t>
            </a:r>
          </a:p>
          <a:p>
            <a:endParaRPr lang="en-US" smtClean="0"/>
          </a:p>
          <a:p>
            <a:r>
              <a:rPr lang="en-US" smtClean="0">
                <a:sym typeface="Symbol" panose="05050102010706020507" pitchFamily="18" charset="2"/>
              </a:rPr>
              <a:t> </a:t>
            </a:r>
            <a:r>
              <a:rPr lang="en-US" smtClean="0"/>
              <a:t>CINE culege şi CINE oferă informaţiile?</a:t>
            </a:r>
          </a:p>
          <a:p>
            <a:endParaRPr lang="en-US" smtClean="0"/>
          </a:p>
          <a:p>
            <a:r>
              <a:rPr lang="en-US" smtClean="0"/>
              <a:t>CÂND şi CÂT DE DES trebuie culese informaţiile?</a:t>
            </a:r>
          </a:p>
          <a:p>
            <a:endParaRPr lang="en-US" smtClean="0"/>
          </a:p>
          <a:p>
            <a:r>
              <a:rPr lang="en-US" smtClean="0"/>
              <a:t>Nu e necesar acest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9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Ipoteze / Condiții prealabile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Ipotezele reprezintă factori/ evenimente care se pot produce pe parcursul implementării proiectului şi care pot afecta obţinerea rezultatelor, îndeplinirea obiectivelor specifice şi atingerea obiectivului general</a:t>
            </a:r>
          </a:p>
          <a:p>
            <a:endParaRPr lang="en-US" smtClean="0"/>
          </a:p>
          <a:p>
            <a:r>
              <a:rPr lang="it-IT" smtClean="0"/>
              <a:t>Precondiţiile se indică la început şi se referă la momentul scrierii aplicaţiei</a:t>
            </a:r>
          </a:p>
          <a:p>
            <a:r>
              <a:rPr lang="en-US" smtClean="0"/>
              <a:t>Nu stiu cu ce se leaga din Application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3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Atenție</a:t>
            </a:r>
            <a:r>
              <a:rPr lang="en-US" sz="2800" b="1" dirty="0" smtClean="0">
                <a:solidFill>
                  <a:srgbClr val="FF0000"/>
                </a:solidFill>
              </a:rPr>
              <a:t>!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i="1" dirty="0" smtClean="0"/>
              <a:t>!	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cazul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care, </a:t>
            </a:r>
            <a:r>
              <a:rPr lang="en-US" sz="2000" b="1" i="1" dirty="0" err="1"/>
              <a:t>contribuţia</a:t>
            </a:r>
            <a:r>
              <a:rPr lang="en-US" sz="2000" b="1" i="1" dirty="0"/>
              <a:t> proiectului la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Indicatorul</a:t>
            </a:r>
            <a:r>
              <a:rPr lang="en-US" sz="2000" b="1" i="1" dirty="0" smtClean="0"/>
              <a:t> de </a:t>
            </a:r>
            <a:r>
              <a:rPr lang="en-US" sz="2000" b="1" i="1" dirty="0" err="1" smtClean="0"/>
              <a:t>Rezultat</a:t>
            </a:r>
            <a:r>
              <a:rPr lang="en-US" sz="2000" b="1" i="1" dirty="0" smtClean="0"/>
              <a:t> al </a:t>
            </a:r>
            <a:r>
              <a:rPr lang="ro-RO" sz="2000" b="1" i="1" strike="sngStrike" dirty="0"/>
              <a:t> </a:t>
            </a:r>
            <a:r>
              <a:rPr lang="ro-RO" sz="2000" b="1" i="1" strike="sngStrike" dirty="0" smtClean="0"/>
              <a:t>      </a:t>
            </a:r>
            <a:r>
              <a:rPr lang="en-US" sz="2000" b="1" i="1" dirty="0" err="1" smtClean="0"/>
              <a:t>Programului</a:t>
            </a:r>
            <a:r>
              <a:rPr lang="en-US" sz="2000" b="1" i="1" dirty="0" smtClean="0"/>
              <a:t> </a:t>
            </a:r>
            <a:r>
              <a:rPr lang="en-US" sz="2000" b="1" i="1" dirty="0"/>
              <a:t>nu </a:t>
            </a:r>
            <a:r>
              <a:rPr lang="en-US" sz="2000" b="1" i="1" dirty="0" err="1"/>
              <a:t>este</a:t>
            </a:r>
            <a:r>
              <a:rPr lang="en-US" sz="2000" b="1" i="1" dirty="0"/>
              <a:t> </a:t>
            </a:r>
            <a:r>
              <a:rPr lang="en-US" sz="2000" b="1" i="1" dirty="0" err="1"/>
              <a:t>descrisă</a:t>
            </a:r>
            <a:r>
              <a:rPr lang="en-US" sz="2000" b="1" i="1" dirty="0"/>
              <a:t> </a:t>
            </a:r>
            <a:r>
              <a:rPr lang="en-US" sz="2000" b="1" i="1" dirty="0" err="1"/>
              <a:t>detaliat</a:t>
            </a:r>
            <a:r>
              <a:rPr lang="en-US" sz="2000" b="1" i="1" dirty="0"/>
              <a:t> şi </a:t>
            </a:r>
            <a:r>
              <a:rPr lang="en-US" sz="2000" b="1" i="1" dirty="0" err="1"/>
              <a:t>corespunzător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Cererea</a:t>
            </a:r>
            <a:r>
              <a:rPr lang="en-US" sz="2000" b="1" i="1" dirty="0"/>
              <a:t> de </a:t>
            </a:r>
            <a:r>
              <a:rPr lang="en-US" sz="2000" b="1" i="1" dirty="0" err="1"/>
              <a:t>Finanţare</a:t>
            </a:r>
            <a:r>
              <a:rPr lang="en-US" sz="2000" b="1" i="1" dirty="0"/>
              <a:t>, proiectul </a:t>
            </a:r>
            <a:r>
              <a:rPr lang="en-US" sz="2000" b="1" i="1" dirty="0" err="1"/>
              <a:t>poate</a:t>
            </a:r>
            <a:r>
              <a:rPr lang="en-US" sz="2000" b="1" i="1" dirty="0"/>
              <a:t> fi </a:t>
            </a:r>
            <a:r>
              <a:rPr lang="en-US" sz="2000" b="1" i="1" dirty="0" err="1" smtClean="0"/>
              <a:t>respins</a:t>
            </a:r>
            <a:r>
              <a:rPr lang="en-US" sz="2000" b="1" i="1" dirty="0" smtClean="0"/>
              <a:t> </a:t>
            </a:r>
            <a:r>
              <a:rPr lang="en-US" sz="2000" b="1" i="1" dirty="0" smtClean="0">
                <a:sym typeface="Symbol" panose="05050102010706020507" pitchFamily="18" charset="2"/>
              </a:rPr>
              <a:t> sub-</a:t>
            </a:r>
            <a:r>
              <a:rPr lang="en-US" sz="2000" b="1" i="1" dirty="0" err="1" smtClean="0">
                <a:sym typeface="Symbol" panose="05050102010706020507" pitchFamily="18" charset="2"/>
              </a:rPr>
              <a:t>criterii</a:t>
            </a:r>
            <a:r>
              <a:rPr lang="en-US" sz="2000" b="1" i="1" dirty="0" smtClean="0">
                <a:sym typeface="Symbol" panose="05050102010706020507" pitchFamily="18" charset="2"/>
              </a:rPr>
              <a:t> </a:t>
            </a:r>
            <a:r>
              <a:rPr lang="en-US" sz="2000" b="1" i="1" dirty="0" err="1" smtClean="0">
                <a:sym typeface="Symbol" panose="05050102010706020507" pitchFamily="18" charset="2"/>
              </a:rPr>
              <a:t>eliminatorii</a:t>
            </a:r>
            <a:r>
              <a:rPr lang="en-US" sz="2000" b="1" i="1" dirty="0" smtClean="0">
                <a:sym typeface="Symbol" panose="05050102010706020507" pitchFamily="18" charset="2"/>
              </a:rPr>
              <a:t> in </a:t>
            </a:r>
            <a:r>
              <a:rPr lang="en-US" sz="2000" b="1" i="1" dirty="0" err="1" smtClean="0">
                <a:sym typeface="Symbol" panose="05050102010706020507" pitchFamily="18" charset="2"/>
              </a:rPr>
              <a:t>etapa</a:t>
            </a:r>
            <a:r>
              <a:rPr lang="en-US" sz="2000" b="1" i="1" dirty="0" smtClean="0">
                <a:sym typeface="Symbol" panose="05050102010706020507" pitchFamily="18" charset="2"/>
              </a:rPr>
              <a:t> de </a:t>
            </a:r>
            <a:r>
              <a:rPr lang="en-US" sz="2000" b="1" i="1" dirty="0" err="1" smtClean="0">
                <a:sym typeface="Symbol" panose="05050102010706020507" pitchFamily="18" charset="2"/>
              </a:rPr>
              <a:t>Evaluare</a:t>
            </a:r>
            <a:endParaRPr lang="en-US" sz="2000" b="1" i="1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000" b="1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000" b="1" i="1" dirty="0"/>
          </a:p>
          <a:p>
            <a:pPr marL="0" indent="0">
              <a:buNone/>
            </a:pPr>
            <a:r>
              <a:rPr lang="en-US" sz="2000" b="1" i="1" dirty="0" smtClean="0"/>
              <a:t>!	În </a:t>
            </a:r>
            <a:r>
              <a:rPr lang="en-US" sz="2000" b="1" i="1" dirty="0" err="1"/>
              <a:t>situaţia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care,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timpul</a:t>
            </a:r>
            <a:r>
              <a:rPr lang="en-US" sz="2000" b="1" i="1" dirty="0"/>
              <a:t>/</a:t>
            </a:r>
            <a:r>
              <a:rPr lang="en-US" sz="2000" b="1" i="1" dirty="0" err="1"/>
              <a:t>după</a:t>
            </a:r>
            <a:r>
              <a:rPr lang="en-US" sz="2000" b="1" i="1" dirty="0"/>
              <a:t> </a:t>
            </a:r>
            <a:r>
              <a:rPr lang="en-US" sz="2000" b="1" i="1" dirty="0" err="1"/>
              <a:t>implementare</a:t>
            </a:r>
            <a:r>
              <a:rPr lang="en-US" sz="2000" b="1" i="1" dirty="0"/>
              <a:t>, proiectul nu </a:t>
            </a:r>
            <a:r>
              <a:rPr lang="en-US" sz="2000" b="1" i="1" dirty="0" err="1"/>
              <a:t>poate</a:t>
            </a:r>
            <a:r>
              <a:rPr lang="en-US" sz="2000" b="1" i="1" dirty="0"/>
              <a:t> </a:t>
            </a:r>
            <a:r>
              <a:rPr lang="en-US" sz="2000" b="1" i="1" dirty="0" err="1"/>
              <a:t>certifica</a:t>
            </a:r>
            <a:r>
              <a:rPr lang="en-US" sz="2000" b="1" i="1" dirty="0"/>
              <a:t> </a:t>
            </a:r>
            <a:r>
              <a:rPr lang="en-US" sz="2000" b="1" i="1" dirty="0" err="1"/>
              <a:t>contribuţia</a:t>
            </a:r>
            <a:r>
              <a:rPr lang="en-US" sz="2000" b="1" i="1" dirty="0"/>
              <a:t> </a:t>
            </a:r>
            <a:r>
              <a:rPr lang="en-US" sz="2000" b="1" i="1" dirty="0" err="1"/>
              <a:t>directă</a:t>
            </a:r>
            <a:r>
              <a:rPr lang="en-US" sz="2000" b="1" i="1" dirty="0"/>
              <a:t> la </a:t>
            </a:r>
            <a:r>
              <a:rPr lang="en-US" sz="2000" b="1" i="1" dirty="0" smtClean="0"/>
              <a:t>Programme (Common) Output Indicators, </a:t>
            </a:r>
            <a:r>
              <a:rPr lang="en-US" sz="2000" b="1" i="1" dirty="0" err="1"/>
              <a:t>acesta</a:t>
            </a:r>
            <a:r>
              <a:rPr lang="en-US" sz="2000" b="1" i="1" dirty="0"/>
              <a:t> </a:t>
            </a:r>
            <a:r>
              <a:rPr lang="en-US" sz="2000" b="1" i="1" dirty="0" err="1"/>
              <a:t>poate</a:t>
            </a:r>
            <a:r>
              <a:rPr lang="en-US" sz="2000" b="1" i="1" dirty="0"/>
              <a:t> </a:t>
            </a:r>
            <a:r>
              <a:rPr lang="en-US" sz="2000" b="1" i="1" dirty="0" err="1"/>
              <a:t>suferi</a:t>
            </a:r>
            <a:r>
              <a:rPr lang="en-US" sz="2000" b="1" i="1" dirty="0"/>
              <a:t> </a:t>
            </a:r>
            <a:r>
              <a:rPr lang="en-US" sz="2000" b="1" i="1" dirty="0" err="1"/>
              <a:t>corecţii</a:t>
            </a:r>
            <a:r>
              <a:rPr lang="en-US" sz="2000" b="1" i="1" dirty="0"/>
              <a:t> </a:t>
            </a:r>
            <a:r>
              <a:rPr lang="en-US" sz="2000" b="1" i="1" dirty="0" err="1"/>
              <a:t>financiare</a:t>
            </a:r>
            <a:r>
              <a:rPr lang="en-US" sz="2000" b="1" i="1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8271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C2. </a:t>
            </a:r>
            <a:r>
              <a:rPr lang="en-US" dirty="0" err="1" smtClean="0"/>
              <a:t>Contribu</a:t>
            </a:r>
            <a:r>
              <a:rPr lang="ro-RO" dirty="0" err="1" smtClean="0"/>
              <a:t>ția</a:t>
            </a:r>
            <a:r>
              <a:rPr lang="ro-RO" dirty="0" smtClean="0"/>
              <a:t> la Indicatorii de Rezultat ai Programului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o-RO" dirty="0" smtClean="0">
                <a:solidFill>
                  <a:srgbClr val="FF0000"/>
                </a:solidFill>
              </a:rPr>
              <a:t>Criteriu eliminatoriu</a:t>
            </a:r>
          </a:p>
          <a:p>
            <a:pPr lvl="1"/>
            <a:r>
              <a:rPr lang="ro-RO" dirty="0" smtClean="0"/>
              <a:t>Trebuie alese corect rezultatele așteptate ale Programului (</a:t>
            </a:r>
            <a:r>
              <a:rPr lang="ro-RO" i="1" dirty="0" smtClean="0"/>
              <a:t>Programme </a:t>
            </a:r>
            <a:r>
              <a:rPr lang="ro-RO" i="1" dirty="0" err="1" smtClean="0"/>
              <a:t>Expected</a:t>
            </a:r>
            <a:r>
              <a:rPr lang="ro-RO" i="1" dirty="0" smtClean="0"/>
              <a:t> </a:t>
            </a:r>
            <a:r>
              <a:rPr lang="ro-RO" i="1" dirty="0" err="1" smtClean="0"/>
              <a:t>Result</a:t>
            </a:r>
            <a:r>
              <a:rPr lang="ro-RO" dirty="0" smtClean="0"/>
              <a:t>) și Indicatorul de Rezultat al Programului (</a:t>
            </a:r>
            <a:r>
              <a:rPr lang="ro-RO" i="1" dirty="0" smtClean="0"/>
              <a:t>Programme </a:t>
            </a:r>
            <a:r>
              <a:rPr lang="ro-RO" i="1" dirty="0" err="1" smtClean="0"/>
              <a:t>Result</a:t>
            </a:r>
            <a:r>
              <a:rPr lang="ro-RO" i="1" dirty="0" smtClean="0"/>
              <a:t> Indicator</a:t>
            </a:r>
            <a:r>
              <a:rPr lang="ro-RO" dirty="0" smtClean="0"/>
              <a:t>)  care corespund priorității căreia i se adresează proiectul*. </a:t>
            </a:r>
          </a:p>
          <a:p>
            <a:pPr marL="457200" lvl="1" indent="0">
              <a:buNone/>
            </a:pPr>
            <a:r>
              <a:rPr lang="ro-RO" sz="2200" i="1" dirty="0" smtClean="0"/>
              <a:t>*Atenție! Selecția rezultatului așteptat </a:t>
            </a:r>
            <a:r>
              <a:rPr lang="ro-RO" sz="2200" i="1" dirty="0"/>
              <a:t>(Programme </a:t>
            </a:r>
            <a:r>
              <a:rPr lang="ro-RO" sz="2200" i="1" dirty="0" err="1"/>
              <a:t>Expected</a:t>
            </a:r>
            <a:r>
              <a:rPr lang="ro-RO" sz="2200" i="1" dirty="0"/>
              <a:t> </a:t>
            </a:r>
            <a:r>
              <a:rPr lang="ro-RO" sz="2200" i="1" dirty="0" err="1"/>
              <a:t>Result</a:t>
            </a:r>
            <a:r>
              <a:rPr lang="ro-RO" sz="2200" i="1" dirty="0"/>
              <a:t>) </a:t>
            </a:r>
            <a:r>
              <a:rPr lang="ro-RO" sz="2200" i="1" dirty="0" smtClean="0"/>
              <a:t>se realizează în secțiunea A1, și este preluată automat în secțiunea C2.</a:t>
            </a:r>
          </a:p>
          <a:p>
            <a:pPr lvl="1"/>
            <a:r>
              <a:rPr lang="ro-RO" dirty="0" smtClean="0"/>
              <a:t>Trebuie descris modul în care </a:t>
            </a:r>
            <a:r>
              <a:rPr lang="ro-RO" i="1" dirty="0" smtClean="0"/>
              <a:t>Obiectivul </a:t>
            </a:r>
            <a:r>
              <a:rPr lang="ro-RO" i="1" dirty="0"/>
              <a:t>general al </a:t>
            </a:r>
            <a:r>
              <a:rPr lang="ro-RO" i="1" dirty="0" smtClean="0"/>
              <a:t>proiectului* </a:t>
            </a:r>
            <a:r>
              <a:rPr lang="ro-RO" dirty="0" smtClean="0"/>
              <a:t>contribuie la Indicatorul de Rezultat al Programului </a:t>
            </a:r>
            <a:r>
              <a:rPr lang="ro-RO" dirty="0"/>
              <a:t>(</a:t>
            </a:r>
            <a:r>
              <a:rPr lang="ro-RO" i="1" dirty="0"/>
              <a:t>Programme </a:t>
            </a:r>
            <a:r>
              <a:rPr lang="ro-RO" i="1" dirty="0" err="1"/>
              <a:t>Result</a:t>
            </a:r>
            <a:r>
              <a:rPr lang="ro-RO" i="1" dirty="0"/>
              <a:t> Indicator</a:t>
            </a:r>
            <a:r>
              <a:rPr lang="ro-RO" dirty="0"/>
              <a:t>)</a:t>
            </a:r>
            <a:r>
              <a:rPr lang="ro-RO" dirty="0" smtClean="0"/>
              <a:t> selectat mai sus.</a:t>
            </a:r>
          </a:p>
          <a:p>
            <a:pPr marL="457200" lvl="1" indent="0">
              <a:buNone/>
            </a:pPr>
            <a:r>
              <a:rPr lang="ro-RO" sz="2200" i="1" dirty="0" smtClean="0"/>
              <a:t>*Atenție! </a:t>
            </a:r>
            <a:r>
              <a:rPr lang="ro-RO" sz="2200" i="1" dirty="0"/>
              <a:t>Obiectivul general al proiectului și Obiectivele specifice (maxim 3) se definesc în secțiunea  A3 și sunt preluate automat în secțiunea C2.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954606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C2. </a:t>
            </a:r>
            <a:r>
              <a:rPr lang="en-US" dirty="0" err="1" smtClean="0"/>
              <a:t>Contribu</a:t>
            </a:r>
            <a:r>
              <a:rPr lang="ro-RO" dirty="0" err="1" smtClean="0"/>
              <a:t>ția</a:t>
            </a:r>
            <a:r>
              <a:rPr lang="ro-RO" dirty="0" smtClean="0"/>
              <a:t> la Indicatorii de Output ai Programului (O.I. și C.O.I)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o-RO" dirty="0" smtClean="0">
                <a:solidFill>
                  <a:srgbClr val="FF0000"/>
                </a:solidFill>
              </a:rPr>
              <a:t>Criteriu eliminatoriu</a:t>
            </a:r>
          </a:p>
          <a:p>
            <a:pPr lvl="1"/>
            <a:r>
              <a:rPr lang="ro-RO" dirty="0" smtClean="0"/>
              <a:t>Trebuie aleși corect indicatorii de output ai Programului (</a:t>
            </a:r>
            <a:r>
              <a:rPr lang="ro-RO" i="1" dirty="0" smtClean="0"/>
              <a:t>Programme (Common) Output Indicator</a:t>
            </a:r>
            <a:r>
              <a:rPr lang="ro-RO" dirty="0" smtClean="0"/>
              <a:t>) la care contribuie proiectul*. </a:t>
            </a:r>
          </a:p>
          <a:p>
            <a:pPr marL="457200" lvl="1" indent="0">
              <a:buNone/>
            </a:pPr>
            <a:endParaRPr lang="ro-RO" sz="2200" i="1" dirty="0" smtClean="0"/>
          </a:p>
          <a:p>
            <a:pPr marL="457200" lvl="1" indent="0">
              <a:buNone/>
            </a:pPr>
            <a:r>
              <a:rPr lang="ro-RO" sz="2200" i="1" dirty="0" smtClean="0"/>
              <a:t>*Atenție! Selecția indicatorilor se realizează dintr-o listă predefinită de sistem, în funcție de prioritatea în care se încadrează proiectul (conform secțiunii A1) </a:t>
            </a:r>
          </a:p>
          <a:p>
            <a:pPr marL="457200" lvl="1" indent="0">
              <a:buNone/>
            </a:pPr>
            <a:endParaRPr lang="ro-RO" sz="2200" i="1" dirty="0" smtClean="0"/>
          </a:p>
          <a:p>
            <a:pPr lvl="1"/>
            <a:r>
              <a:rPr lang="ro-RO" dirty="0">
                <a:solidFill>
                  <a:prstClr val="black"/>
                </a:solidFill>
              </a:rPr>
              <a:t>Trebuie </a:t>
            </a:r>
            <a:r>
              <a:rPr lang="ro-RO" dirty="0" smtClean="0">
                <a:solidFill>
                  <a:prstClr val="black"/>
                </a:solidFill>
              </a:rPr>
              <a:t>indicată valoarea cu care proiectul își propune să contribuie la indicatorii </a:t>
            </a:r>
            <a:r>
              <a:rPr lang="ro-RO" dirty="0">
                <a:solidFill>
                  <a:prstClr val="black"/>
                </a:solidFill>
              </a:rPr>
              <a:t>de output ai Programului (</a:t>
            </a:r>
            <a:r>
              <a:rPr lang="ro-RO" i="1" dirty="0">
                <a:solidFill>
                  <a:prstClr val="black"/>
                </a:solidFill>
              </a:rPr>
              <a:t>Programme (Common) Output Indicator</a:t>
            </a:r>
            <a:r>
              <a:rPr lang="ro-RO" dirty="0" smtClean="0">
                <a:solidFill>
                  <a:prstClr val="black"/>
                </a:solidFill>
              </a:rPr>
              <a:t>)*. </a:t>
            </a:r>
            <a:endParaRPr lang="ro-RO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ro-RO" sz="2200" i="1" dirty="0"/>
          </a:p>
          <a:p>
            <a:pPr marL="457200" lvl="1" indent="0">
              <a:buNone/>
            </a:pPr>
            <a:r>
              <a:rPr lang="ro-RO" sz="2200" i="1" dirty="0" smtClean="0"/>
              <a:t>*Atenție! Valoarea declarată trebuie să fie realistă și să poată fi realizată pe durata de implementare a proiectului. </a:t>
            </a:r>
            <a:r>
              <a:rPr lang="en-US" sz="2000" i="1" dirty="0" err="1">
                <a:solidFill>
                  <a:prstClr val="black"/>
                </a:solidFill>
              </a:rPr>
              <a:t>În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en-US" sz="2000" i="1" dirty="0" err="1">
                <a:solidFill>
                  <a:prstClr val="black"/>
                </a:solidFill>
              </a:rPr>
              <a:t>situaţia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en-US" sz="2000" i="1" dirty="0" err="1">
                <a:solidFill>
                  <a:prstClr val="black"/>
                </a:solidFill>
              </a:rPr>
              <a:t>în</a:t>
            </a:r>
            <a:r>
              <a:rPr lang="en-US" sz="2000" i="1" dirty="0">
                <a:solidFill>
                  <a:prstClr val="black"/>
                </a:solidFill>
              </a:rPr>
              <a:t> care, </a:t>
            </a:r>
            <a:r>
              <a:rPr lang="en-US" sz="2000" i="1" dirty="0" err="1">
                <a:solidFill>
                  <a:prstClr val="black"/>
                </a:solidFill>
              </a:rPr>
              <a:t>în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en-US" sz="2000" i="1" dirty="0" err="1" smtClean="0">
                <a:solidFill>
                  <a:prstClr val="black"/>
                </a:solidFill>
              </a:rPr>
              <a:t>timpul</a:t>
            </a:r>
            <a:r>
              <a:rPr lang="ro-RO" sz="2000" i="1" dirty="0" smtClean="0">
                <a:solidFill>
                  <a:prstClr val="black"/>
                </a:solidFill>
              </a:rPr>
              <a:t> sau </a:t>
            </a:r>
            <a:r>
              <a:rPr lang="en-US" sz="2000" i="1" dirty="0" err="1" smtClean="0">
                <a:solidFill>
                  <a:prstClr val="black"/>
                </a:solidFill>
              </a:rPr>
              <a:t>după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en-US" sz="2000" i="1" dirty="0" err="1">
                <a:solidFill>
                  <a:prstClr val="black"/>
                </a:solidFill>
              </a:rPr>
              <a:t>implementare</a:t>
            </a:r>
            <a:r>
              <a:rPr lang="en-US" sz="2000" i="1" dirty="0">
                <a:solidFill>
                  <a:prstClr val="black"/>
                </a:solidFill>
              </a:rPr>
              <a:t>, </a:t>
            </a:r>
            <a:r>
              <a:rPr lang="ro-RO" sz="2000" i="1" dirty="0" smtClean="0">
                <a:solidFill>
                  <a:prstClr val="black"/>
                </a:solidFill>
              </a:rPr>
              <a:t>se dovedește că </a:t>
            </a:r>
            <a:r>
              <a:rPr lang="en-US" sz="2000" i="1" dirty="0" err="1" smtClean="0">
                <a:solidFill>
                  <a:prstClr val="black"/>
                </a:solidFill>
              </a:rPr>
              <a:t>proiectul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nu </a:t>
            </a:r>
            <a:r>
              <a:rPr lang="ro-RO" sz="2000" i="1" dirty="0" smtClean="0">
                <a:solidFill>
                  <a:prstClr val="black"/>
                </a:solidFill>
              </a:rPr>
              <a:t>a contribuit cu valoarea declarată </a:t>
            </a:r>
            <a:r>
              <a:rPr lang="en-US" sz="2000" i="1" dirty="0" smtClean="0">
                <a:solidFill>
                  <a:prstClr val="black"/>
                </a:solidFill>
              </a:rPr>
              <a:t>la </a:t>
            </a:r>
            <a:r>
              <a:rPr lang="en-US" sz="2000" i="1" dirty="0">
                <a:solidFill>
                  <a:prstClr val="black"/>
                </a:solidFill>
              </a:rPr>
              <a:t>Programme (Common) Output </a:t>
            </a:r>
            <a:r>
              <a:rPr lang="en-US" sz="2000" i="1" dirty="0" smtClean="0">
                <a:solidFill>
                  <a:prstClr val="black"/>
                </a:solidFill>
              </a:rPr>
              <a:t>Indicators</a:t>
            </a:r>
            <a:r>
              <a:rPr lang="ro-RO" sz="2000" i="1" dirty="0" smtClean="0">
                <a:solidFill>
                  <a:prstClr val="black"/>
                </a:solidFill>
              </a:rPr>
              <a:t>, </a:t>
            </a:r>
            <a:r>
              <a:rPr lang="en-US" sz="2000" i="1" dirty="0" err="1"/>
              <a:t>acesta</a:t>
            </a:r>
            <a:r>
              <a:rPr lang="en-US" sz="2000" i="1" dirty="0"/>
              <a:t> </a:t>
            </a:r>
            <a:r>
              <a:rPr lang="en-US" sz="2000" i="1" dirty="0" err="1"/>
              <a:t>poate</a:t>
            </a:r>
            <a:r>
              <a:rPr lang="en-US" sz="2000" i="1" dirty="0"/>
              <a:t> </a:t>
            </a:r>
            <a:r>
              <a:rPr lang="en-US" sz="2000" i="1" dirty="0" err="1"/>
              <a:t>suferi</a:t>
            </a:r>
            <a:r>
              <a:rPr lang="en-US" sz="2000" i="1" dirty="0"/>
              <a:t> </a:t>
            </a:r>
            <a:r>
              <a:rPr lang="en-US" sz="2000" i="1" dirty="0" err="1"/>
              <a:t>corecţii</a:t>
            </a:r>
            <a:r>
              <a:rPr lang="en-US" sz="2000" i="1" dirty="0"/>
              <a:t> </a:t>
            </a:r>
            <a:r>
              <a:rPr lang="en-US" sz="2000" i="1" dirty="0" err="1"/>
              <a:t>financiare</a:t>
            </a:r>
            <a:r>
              <a:rPr lang="en-US" sz="2000" i="1" dirty="0"/>
              <a:t>.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402720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C2. </a:t>
            </a:r>
            <a:r>
              <a:rPr lang="en-US" sz="4000" dirty="0" err="1">
                <a:solidFill>
                  <a:prstClr val="black"/>
                </a:solidFill>
              </a:rPr>
              <a:t>Contribu</a:t>
            </a:r>
            <a:r>
              <a:rPr lang="ro-RO" sz="4000" dirty="0" err="1">
                <a:solidFill>
                  <a:prstClr val="black"/>
                </a:solidFill>
              </a:rPr>
              <a:t>ția</a:t>
            </a:r>
            <a:r>
              <a:rPr lang="ro-RO" sz="4000" dirty="0">
                <a:solidFill>
                  <a:prstClr val="black"/>
                </a:solidFill>
              </a:rPr>
              <a:t> la Indicatorii de Output ai Programului (O.I. și C.O.I)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i="1" dirty="0" smtClean="0">
                <a:latin typeface="Calibri-LightItalic"/>
              </a:rPr>
              <a:t>Trebuie indicate rezultatele proiectului și valoarea indicatorului de realizare (indicator of </a:t>
            </a:r>
            <a:r>
              <a:rPr lang="ro-RO" i="1" dirty="0" err="1" smtClean="0">
                <a:latin typeface="Calibri-LightItalic"/>
              </a:rPr>
              <a:t>achievement</a:t>
            </a:r>
            <a:r>
              <a:rPr lang="ro-RO" i="1" dirty="0" smtClean="0">
                <a:latin typeface="Calibri-LightItalic"/>
              </a:rPr>
              <a:t>). Acestea trebuie să fie SMART* și să fie realizabile pe durata de implementare a proiectului. </a:t>
            </a:r>
          </a:p>
          <a:p>
            <a:pPr marL="0" indent="0">
              <a:buNone/>
            </a:pPr>
            <a:r>
              <a:rPr lang="ro-RO" sz="2300" i="1" dirty="0" smtClean="0">
                <a:latin typeface="Calibri-LightItalic"/>
              </a:rPr>
              <a:t>	*</a:t>
            </a:r>
            <a:r>
              <a:rPr lang="en-US" sz="2300" i="1" dirty="0">
                <a:latin typeface="Calibri-LightItalic"/>
              </a:rPr>
              <a:t>SMART (specific, measurable, achievable, realistic and time-bounded).</a:t>
            </a:r>
          </a:p>
          <a:p>
            <a:r>
              <a:rPr lang="ro-RO" i="1" dirty="0" smtClean="0">
                <a:latin typeface="Calibri-LightItalic"/>
              </a:rPr>
              <a:t>Trebuie realizată o descriere a fiecărui rezultat prin care se arată cum beneficiază de ele grupul țintă/beneficiarii finali </a:t>
            </a:r>
          </a:p>
          <a:p>
            <a:endParaRPr lang="ro-RO" i="1" dirty="0" smtClean="0">
              <a:latin typeface="Calibri-LightItalic"/>
            </a:endParaRPr>
          </a:p>
          <a:p>
            <a:r>
              <a:rPr lang="ro-RO" i="1" dirty="0" smtClean="0">
                <a:latin typeface="Calibri-LightItalic"/>
              </a:rPr>
              <a:t>Trebuie descrisă contribuția fiecărui rezultat al proiectului la Indicatorii de Output ai Programului</a:t>
            </a:r>
            <a:endParaRPr lang="ro-RO" i="1" dirty="0">
              <a:latin typeface="Calibri-LightItal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29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Descrierea proiectului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612697"/>
              </p:ext>
            </p:extLst>
          </p:nvPr>
        </p:nvGraphicFramePr>
        <p:xfrm>
          <a:off x="457200" y="838201"/>
          <a:ext cx="8229600" cy="4975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Activităţi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Rezultate</a:t>
                      </a:r>
                    </a:p>
                  </a:txBody>
                  <a:tcPr/>
                </a:tc>
              </a:tr>
              <a:tr h="445769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1800" dirty="0" smtClean="0"/>
                        <a:t>Corespund </a:t>
                      </a:r>
                      <a:r>
                        <a:rPr lang="en-US" sz="1800" dirty="0" err="1" smtClean="0"/>
                        <a:t>cererii</a:t>
                      </a:r>
                      <a:r>
                        <a:rPr lang="en-US" sz="1800" dirty="0" smtClean="0"/>
                        <a:t> de </a:t>
                      </a:r>
                      <a:r>
                        <a:rPr lang="en-US" sz="1800" dirty="0" err="1" smtClean="0"/>
                        <a:t>finanţare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r>
                        <a:rPr lang="en-US" sz="1800" dirty="0" err="1" smtClean="0"/>
                        <a:t>Sunt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cele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mai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potrivite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pentru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îndeplinirea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err="1" smtClean="0"/>
                        <a:t>obiectivelor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specifice</a:t>
                      </a:r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r>
                        <a:rPr lang="en-US" sz="1800" dirty="0" err="1" smtClean="0"/>
                        <a:t>Sumarizează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ce</a:t>
                      </a:r>
                      <a:r>
                        <a:rPr lang="en-US" sz="1800" dirty="0" smtClean="0"/>
                        <a:t> se va </a:t>
                      </a:r>
                      <a:r>
                        <a:rPr lang="en-US" sz="1800" dirty="0" err="1" smtClean="0"/>
                        <a:t>întâmpla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în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proiect</a:t>
                      </a:r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r>
                        <a:rPr lang="en-US" sz="1800" dirty="0" err="1" smtClean="0"/>
                        <a:t>Trebuie</a:t>
                      </a:r>
                      <a:r>
                        <a:rPr lang="en-US" sz="1800" baseline="0" dirty="0" smtClean="0"/>
                        <a:t> d</a:t>
                      </a:r>
                      <a:r>
                        <a:rPr lang="en-US" sz="1800" dirty="0" smtClean="0"/>
                        <a:t>efinite </a:t>
                      </a:r>
                      <a:r>
                        <a:rPr lang="en-US" sz="1800" dirty="0" err="1" smtClean="0"/>
                        <a:t>clar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secvențiate</a:t>
                      </a:r>
                      <a:r>
                        <a:rPr lang="en-US" sz="1800" dirty="0" smtClean="0"/>
                        <a:t> logic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necesare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și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î</a:t>
                      </a:r>
                      <a:r>
                        <a:rPr lang="en-US" sz="1800" dirty="0" err="1" smtClean="0"/>
                        <a:t>ntreprinse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astfel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încât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să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conducă</a:t>
                      </a:r>
                      <a:r>
                        <a:rPr lang="en-US" sz="1800" dirty="0" smtClean="0"/>
                        <a:t> la </a:t>
                      </a:r>
                      <a:r>
                        <a:rPr lang="en-US" sz="1800" dirty="0" err="1" smtClean="0"/>
                        <a:t>atingerea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rezultatelor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directe</a:t>
                      </a:r>
                      <a:r>
                        <a:rPr lang="en-US" sz="1800" dirty="0" smtClean="0"/>
                        <a:t> ale proiectului</a:t>
                      </a:r>
                    </a:p>
                    <a:p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1800" dirty="0" smtClean="0"/>
                        <a:t>Corespund </a:t>
                      </a:r>
                      <a:r>
                        <a:rPr lang="en-US" sz="1800" dirty="0" err="1" smtClean="0"/>
                        <a:t>cererii</a:t>
                      </a:r>
                      <a:r>
                        <a:rPr lang="en-US" sz="1800" dirty="0" smtClean="0"/>
                        <a:t> de </a:t>
                      </a:r>
                      <a:r>
                        <a:rPr lang="en-US" sz="1800" dirty="0" err="1" smtClean="0"/>
                        <a:t>finanţare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r>
                        <a:rPr lang="en-US" sz="1800" dirty="0" smtClean="0"/>
                        <a:t>Conduc </a:t>
                      </a:r>
                      <a:r>
                        <a:rPr lang="en-US" sz="1800" dirty="0" err="1" smtClean="0"/>
                        <a:t>şi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sunt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absolut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necesare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pentru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atingerea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err="1" smtClean="0"/>
                        <a:t>obiectivelor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specifice</a:t>
                      </a:r>
                      <a:r>
                        <a:rPr lang="en-US" sz="1800" dirty="0" smtClean="0"/>
                        <a:t> ale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proiectului</a:t>
                      </a:r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endParaRPr lang="en-US" sz="1800" dirty="0" smtClean="0"/>
                    </a:p>
                    <a:p>
                      <a:pPr marL="342900" indent="-342900">
                        <a:buFont typeface="Symbol" panose="05050102010706020507" pitchFamily="18" charset="2"/>
                        <a:buChar char="®"/>
                      </a:pPr>
                      <a:r>
                        <a:rPr lang="it-IT" sz="1800" dirty="0" smtClean="0"/>
                        <a:t>Trebuie definite și structurate în conformitate cu logica internă a proiectului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1800" dirty="0" smtClean="0"/>
                        <a:t>Se </a:t>
                      </a:r>
                      <a:r>
                        <a:rPr lang="en-US" sz="1800" dirty="0" err="1" smtClean="0"/>
                        <a:t>realizează</a:t>
                      </a:r>
                      <a:r>
                        <a:rPr lang="en-US" sz="1800" dirty="0" smtClean="0"/>
                        <a:t> la </a:t>
                      </a:r>
                      <a:r>
                        <a:rPr lang="en-US" sz="1800" dirty="0" err="1" smtClean="0"/>
                        <a:t>finalul</a:t>
                      </a:r>
                      <a:r>
                        <a:rPr lang="en-US" sz="1800" dirty="0" smtClean="0"/>
                        <a:t> proiectului, </a:t>
                      </a:r>
                      <a:r>
                        <a:rPr lang="en-US" sz="1800" dirty="0" err="1" smtClean="0"/>
                        <a:t>după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desfăşurarea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activităţilor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127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C.4. Plan </a:t>
            </a:r>
            <a:r>
              <a:rPr lang="en-US" sz="3200" dirty="0">
                <a:solidFill>
                  <a:srgbClr val="FF0000"/>
                </a:solidFill>
              </a:rPr>
              <a:t>de </a:t>
            </a:r>
            <a:r>
              <a:rPr lang="en-US" sz="3200" dirty="0" err="1">
                <a:solidFill>
                  <a:srgbClr val="FF0000"/>
                </a:solidFill>
              </a:rPr>
              <a:t>lucru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grupuri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de </a:t>
            </a:r>
            <a:r>
              <a:rPr lang="en-US" sz="3200" dirty="0" err="1">
                <a:solidFill>
                  <a:srgbClr val="FF0000"/>
                </a:solidFill>
              </a:rPr>
              <a:t>activități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GA0. Pregătirea proiectului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GA1. Management de </a:t>
            </a:r>
            <a:r>
              <a:rPr lang="en-US" sz="2800" dirty="0" err="1" smtClean="0"/>
              <a:t>proiect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GA2. </a:t>
            </a:r>
            <a:r>
              <a:rPr lang="en-US" sz="2800" dirty="0" err="1"/>
              <a:t>Planul</a:t>
            </a:r>
            <a:r>
              <a:rPr lang="en-US" sz="2800" dirty="0"/>
              <a:t> de </a:t>
            </a:r>
            <a:r>
              <a:rPr lang="en-US" sz="2800" dirty="0" err="1"/>
              <a:t>informare</a:t>
            </a:r>
            <a:r>
              <a:rPr lang="en-US" sz="2800" dirty="0"/>
              <a:t> și </a:t>
            </a:r>
            <a:r>
              <a:rPr lang="en-US" sz="2800" dirty="0" err="1" smtClean="0"/>
              <a:t>comunicare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i="1" dirty="0" smtClean="0"/>
              <a:t>GA3. </a:t>
            </a:r>
            <a:r>
              <a:rPr lang="en-US" sz="2800" i="1" dirty="0" err="1" smtClean="0"/>
              <a:t>Grup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dedicat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Activităților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specifice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proiect</a:t>
            </a:r>
            <a:endParaRPr lang="en-US" sz="2800" i="1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GA4. </a:t>
            </a:r>
            <a:r>
              <a:rPr lang="en-US" sz="2800" dirty="0" err="1"/>
              <a:t>Lucrări</a:t>
            </a:r>
            <a:r>
              <a:rPr lang="en-US" sz="2800" dirty="0"/>
              <a:t> / </a:t>
            </a:r>
            <a:r>
              <a:rPr lang="en-US" sz="2800" dirty="0" err="1"/>
              <a:t>Infrastructură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4992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GA0. Pregătirea </a:t>
            </a:r>
            <a:r>
              <a:rPr lang="en-US" sz="3200" dirty="0" smtClean="0">
                <a:solidFill>
                  <a:srgbClr val="FF0000"/>
                </a:solidFill>
              </a:rPr>
              <a:t>proiectului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</a:t>
            </a:r>
            <a:r>
              <a:rPr lang="en-US" sz="2000" b="1" i="1" dirty="0" smtClean="0"/>
              <a:t>Implicarea </a:t>
            </a:r>
            <a:r>
              <a:rPr lang="en-US" sz="2000" b="1" i="1" dirty="0" err="1" smtClean="0"/>
              <a:t>părților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interesate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proiectarea</a:t>
            </a:r>
            <a:r>
              <a:rPr lang="en-US" sz="2000" b="1" i="1" dirty="0" smtClean="0"/>
              <a:t> proiectului</a:t>
            </a:r>
          </a:p>
          <a:p>
            <a:pPr marL="0" indent="0">
              <a:buNone/>
            </a:pPr>
            <a:r>
              <a:rPr lang="en-US" sz="2000" b="1" i="1" dirty="0" err="1" smtClean="0"/>
              <a:t>Factorii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interesați</a:t>
            </a:r>
            <a:r>
              <a:rPr lang="en-US" sz="2000" b="1" i="1" dirty="0" smtClean="0"/>
              <a:t> </a:t>
            </a:r>
            <a:r>
              <a:rPr lang="en-US" sz="2000" b="1" i="1" dirty="0"/>
              <a:t>(</a:t>
            </a:r>
            <a:r>
              <a:rPr lang="en-US" sz="2000" b="1" i="1" dirty="0" smtClean="0"/>
              <a:t>stakeholders) </a:t>
            </a:r>
          </a:p>
          <a:p>
            <a:pPr marL="0" indent="0">
              <a:buNone/>
            </a:pPr>
            <a:r>
              <a:rPr lang="en-US" sz="2000" b="1" i="1" dirty="0">
                <a:sym typeface="Symbol" panose="05050102010706020507" pitchFamily="18" charset="2"/>
              </a:rPr>
              <a:t>	</a:t>
            </a:r>
            <a:r>
              <a:rPr lang="en-US" sz="2000" dirty="0" smtClean="0">
                <a:sym typeface="Symbol" panose="05050102010706020507" pitchFamily="18" charset="2"/>
              </a:rPr>
              <a:t> </a:t>
            </a:r>
            <a:r>
              <a:rPr lang="en-US" sz="2000" dirty="0">
                <a:sym typeface="Symbol" panose="05050102010706020507" pitchFamily="18" charset="2"/>
              </a:rPr>
              <a:t>pot </a:t>
            </a:r>
            <a:r>
              <a:rPr lang="en-US" sz="2000" dirty="0" err="1">
                <a:sym typeface="Symbol" panose="05050102010706020507" pitchFamily="18" charset="2"/>
              </a:rPr>
              <a:t>avea</a:t>
            </a:r>
            <a:r>
              <a:rPr lang="en-US" sz="2000" dirty="0">
                <a:sym typeface="Symbol" panose="05050102010706020507" pitchFamily="18" charset="2"/>
              </a:rPr>
              <a:t> un </a:t>
            </a:r>
            <a:r>
              <a:rPr lang="en-US" sz="2000" dirty="0" err="1" smtClean="0">
                <a:sym typeface="Symbol" panose="05050102010706020507" pitchFamily="18" charset="2"/>
              </a:rPr>
              <a:t>interes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sau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pot </a:t>
            </a:r>
            <a:r>
              <a:rPr lang="en-US" sz="2000" dirty="0" err="1">
                <a:sym typeface="Symbol" panose="05050102010706020507" pitchFamily="18" charset="2"/>
              </a:rPr>
              <a:t>infuența</a:t>
            </a:r>
            <a:r>
              <a:rPr lang="en-US" sz="2000" dirty="0">
                <a:sym typeface="Symbol" panose="05050102010706020507" pitchFamily="18" charset="2"/>
              </a:rPr>
              <a:t>, </a:t>
            </a:r>
            <a:r>
              <a:rPr lang="en-US" sz="2000" dirty="0" err="1">
                <a:sym typeface="Symbol" panose="05050102010706020507" pitchFamily="18" charset="2"/>
              </a:rPr>
              <a:t>afecta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sau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susține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proiectul, pot </a:t>
            </a:r>
            <a:r>
              <a:rPr lang="en-US" sz="2000" dirty="0" err="1" smtClean="0">
                <a:sym typeface="Symbol" panose="05050102010706020507" pitchFamily="18" charset="2"/>
              </a:rPr>
              <a:t>avea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un </a:t>
            </a:r>
            <a:r>
              <a:rPr lang="en-US" sz="2000" dirty="0" err="1">
                <a:sym typeface="Symbol" panose="05050102010706020507" pitchFamily="18" charset="2"/>
              </a:rPr>
              <a:t>cuvânt</a:t>
            </a:r>
            <a:r>
              <a:rPr lang="en-US" sz="2000" dirty="0">
                <a:sym typeface="Symbol" panose="05050102010706020507" pitchFamily="18" charset="2"/>
              </a:rPr>
              <a:t> de </a:t>
            </a:r>
            <a:r>
              <a:rPr lang="en-US" sz="2000" dirty="0" err="1" smtClean="0">
                <a:sym typeface="Symbol" panose="05050102010706020507" pitchFamily="18" charset="2"/>
              </a:rPr>
              <a:t>spus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sau</a:t>
            </a:r>
            <a:r>
              <a:rPr lang="en-US" sz="2000" dirty="0" smtClean="0">
                <a:sym typeface="Symbol" panose="05050102010706020507" pitchFamily="18" charset="2"/>
              </a:rPr>
              <a:t> pot decide      			    </a:t>
            </a:r>
          </a:p>
          <a:p>
            <a:pPr marL="0" indent="0">
              <a:buNone/>
            </a:pPr>
            <a:r>
              <a:rPr lang="en-US" sz="2000" dirty="0">
                <a:sym typeface="Symbol" panose="05050102010706020507" pitchFamily="18" charset="2"/>
              </a:rPr>
              <a:t>	</a:t>
            </a:r>
            <a:r>
              <a:rPr lang="en-US" sz="2000" dirty="0" smtClean="0">
                <a:sym typeface="Symbol" panose="05050102010706020507" pitchFamily="18" charset="2"/>
              </a:rPr>
              <a:t> </a:t>
            </a:r>
            <a:r>
              <a:rPr lang="en-US" sz="2000" dirty="0" err="1" smtClean="0">
                <a:sym typeface="Symbol" panose="05050102010706020507" pitchFamily="18" charset="2"/>
              </a:rPr>
              <a:t>trebuie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să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aibă</a:t>
            </a:r>
            <a:r>
              <a:rPr lang="en-US" sz="2000" dirty="0" smtClean="0">
                <a:sym typeface="Symbol" panose="05050102010706020507" pitchFamily="18" charset="2"/>
              </a:rPr>
              <a:t> un </a:t>
            </a:r>
            <a:r>
              <a:rPr lang="en-US" sz="2000" dirty="0" err="1" smtClean="0">
                <a:sym typeface="Symbol" panose="05050102010706020507" pitchFamily="18" charset="2"/>
              </a:rPr>
              <a:t>beneficiu</a:t>
            </a:r>
            <a:r>
              <a:rPr lang="en-US" sz="2000" dirty="0" smtClean="0">
                <a:sym typeface="Symbol" panose="05050102010706020507" pitchFamily="18" charset="2"/>
              </a:rPr>
              <a:t> real de </a:t>
            </a:r>
            <a:r>
              <a:rPr lang="en-US" sz="2000" dirty="0" err="1" smtClean="0">
                <a:sym typeface="Symbol" panose="05050102010706020507" pitchFamily="18" charset="2"/>
              </a:rPr>
              <a:t>pe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urma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rezultatelor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proiectului</a:t>
            </a:r>
          </a:p>
          <a:p>
            <a:pPr marL="0" indent="0">
              <a:buNone/>
            </a:pPr>
            <a:r>
              <a:rPr lang="en-US" sz="2000" dirty="0">
                <a:sym typeface="Symbol" panose="05050102010706020507" pitchFamily="18" charset="2"/>
              </a:rPr>
              <a:t>	</a:t>
            </a:r>
            <a:r>
              <a:rPr lang="en-US" sz="2000" dirty="0" smtClean="0">
                <a:sym typeface="Symbol" panose="05050102010706020507" pitchFamily="18" charset="2"/>
              </a:rPr>
              <a:t> </a:t>
            </a:r>
            <a:r>
              <a:rPr lang="en-US" sz="2000" dirty="0" err="1" smtClean="0">
                <a:sym typeface="Symbol" panose="05050102010706020507" pitchFamily="18" charset="2"/>
              </a:rPr>
              <a:t>trebuie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să</a:t>
            </a:r>
            <a:r>
              <a:rPr lang="en-US" sz="2000" dirty="0">
                <a:sym typeface="Symbol" panose="05050102010706020507" pitchFamily="18" charset="2"/>
              </a:rPr>
              <a:t> fie </a:t>
            </a:r>
            <a:r>
              <a:rPr lang="en-US" sz="2000" dirty="0" err="1">
                <a:sym typeface="Symbol" panose="05050102010706020507" pitchFamily="18" charset="2"/>
              </a:rPr>
              <a:t>implicați</a:t>
            </a:r>
            <a:r>
              <a:rPr lang="en-US" sz="2000" dirty="0">
                <a:sym typeface="Symbol" panose="05050102010706020507" pitchFamily="18" charset="2"/>
              </a:rPr>
              <a:t> de ex. </a:t>
            </a:r>
            <a:r>
              <a:rPr lang="en-US" sz="2000" dirty="0" err="1" smtClean="0">
                <a:sym typeface="Symbol" panose="05050102010706020507" pitchFamily="18" charset="2"/>
              </a:rPr>
              <a:t>în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pregătirea</a:t>
            </a:r>
            <a:r>
              <a:rPr lang="en-US" sz="2000" dirty="0" smtClean="0">
                <a:sym typeface="Symbol" panose="05050102010706020507" pitchFamily="18" charset="2"/>
              </a:rPr>
              <a:t> proiectului</a:t>
            </a:r>
          </a:p>
          <a:p>
            <a:pPr marL="0" indent="0">
              <a:buNone/>
            </a:pP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(</a:t>
            </a:r>
            <a:r>
              <a:rPr lang="en-US" sz="1400" dirty="0" err="1" smtClean="0">
                <a:solidFill>
                  <a:srgbClr val="FF0000"/>
                </a:solidFill>
              </a:rPr>
              <a:t>Identificarea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stakeholderilor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descrierea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participării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acestora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la </a:t>
            </a:r>
            <a:r>
              <a:rPr lang="en-US" sz="1400" dirty="0" err="1">
                <a:solidFill>
                  <a:srgbClr val="FF0000"/>
                </a:solidFill>
              </a:rPr>
              <a:t>dezvoltarea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proiectului, </a:t>
            </a:r>
            <a:r>
              <a:rPr lang="en-US" sz="1400" dirty="0" err="1" smtClean="0">
                <a:solidFill>
                  <a:srgbClr val="FF0000"/>
                </a:solidFill>
              </a:rPr>
              <a:t>inclusiv</a:t>
            </a:r>
            <a:r>
              <a:rPr lang="en-US" sz="1400" dirty="0" smtClean="0">
                <a:solidFill>
                  <a:srgbClr val="FF0000"/>
                </a:solidFill>
              </a:rPr>
              <a:t> a </a:t>
            </a:r>
            <a:r>
              <a:rPr lang="en-US" sz="1400" dirty="0" err="1" smtClean="0">
                <a:solidFill>
                  <a:srgbClr val="FF0000"/>
                </a:solidFill>
              </a:rPr>
              <a:t>celor</a:t>
            </a:r>
            <a:r>
              <a:rPr lang="en-US" sz="1400" dirty="0" smtClean="0">
                <a:solidFill>
                  <a:srgbClr val="FF0000"/>
                </a:solidFill>
              </a:rPr>
              <a:t> care </a:t>
            </a:r>
            <a:r>
              <a:rPr lang="en-US" sz="1400" dirty="0" err="1" smtClean="0">
                <a:solidFill>
                  <a:srgbClr val="FF0000"/>
                </a:solidFill>
              </a:rPr>
              <a:t>vor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beneficia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de </a:t>
            </a:r>
            <a:r>
              <a:rPr lang="en-US" sz="1400" dirty="0" err="1" smtClean="0">
                <a:solidFill>
                  <a:srgbClr val="FF0000"/>
                </a:solidFill>
              </a:rPr>
              <a:t>consolidarea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capacităților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instituționale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sym typeface="Symbol" panose="05050102010706020507" pitchFamily="18" charset="2"/>
              </a:rPr>
              <a:t> </a:t>
            </a:r>
            <a:r>
              <a:rPr lang="pt-BR" sz="1400" dirty="0" smtClean="0">
                <a:solidFill>
                  <a:srgbClr val="FF0000"/>
                </a:solidFill>
              </a:rPr>
              <a:t>criteriu </a:t>
            </a:r>
            <a:r>
              <a:rPr lang="pt-BR" sz="1400" dirty="0">
                <a:solidFill>
                  <a:srgbClr val="FF0000"/>
                </a:solidFill>
              </a:rPr>
              <a:t>de evaluare tehnică și financiară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sz="1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</a:t>
            </a:r>
            <a:r>
              <a:rPr lang="en-US" sz="2000" b="1" i="1" dirty="0" err="1" smtClean="0"/>
              <a:t>Beneficiari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implicați</a:t>
            </a:r>
            <a:r>
              <a:rPr lang="en-US" sz="2000" b="1" i="1" dirty="0" smtClean="0"/>
              <a:t> </a:t>
            </a:r>
            <a:r>
              <a:rPr lang="en-US" sz="2000" dirty="0" smtClean="0">
                <a:sym typeface="Symbol" panose="05050102010706020507" pitchFamily="18" charset="2"/>
              </a:rPr>
              <a:t> </a:t>
            </a:r>
            <a:r>
              <a:rPr lang="en-US" sz="2000" dirty="0" err="1" smtClean="0"/>
              <a:t>detalierea</a:t>
            </a:r>
            <a:r>
              <a:rPr lang="en-US" sz="2000" dirty="0" smtClean="0"/>
              <a:t> </a:t>
            </a:r>
            <a:r>
              <a:rPr lang="en-US" sz="2000" dirty="0" err="1" smtClean="0"/>
              <a:t>contribuției</a:t>
            </a:r>
            <a:r>
              <a:rPr lang="en-US" sz="2000" dirty="0" smtClean="0"/>
              <a:t> </a:t>
            </a:r>
            <a:r>
              <a:rPr lang="en-US" sz="2000" dirty="0" err="1" smtClean="0"/>
              <a:t>fiecărui</a:t>
            </a:r>
            <a:r>
              <a:rPr lang="en-US" sz="2000" dirty="0" smtClean="0"/>
              <a:t> </a:t>
            </a:r>
            <a:r>
              <a:rPr lang="en-US" sz="2000" dirty="0" err="1" smtClean="0"/>
              <a:t>beneficiar</a:t>
            </a:r>
            <a:r>
              <a:rPr lang="en-US" sz="2000" dirty="0" smtClean="0"/>
              <a:t>/</a:t>
            </a:r>
            <a:r>
              <a:rPr lang="en-US" sz="2000" dirty="0" err="1" smtClean="0"/>
              <a:t>partener</a:t>
            </a:r>
            <a:r>
              <a:rPr lang="en-US" sz="2000" dirty="0" smtClean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faza</a:t>
            </a:r>
            <a:r>
              <a:rPr lang="en-US" sz="2000" dirty="0" smtClean="0"/>
              <a:t> de </a:t>
            </a:r>
            <a:r>
              <a:rPr lang="en-US" sz="2000" dirty="0" err="1" smtClean="0"/>
              <a:t>pregătire</a:t>
            </a:r>
            <a:r>
              <a:rPr lang="en-US" sz="2000" dirty="0" smtClean="0"/>
              <a:t> a proiectului, </a:t>
            </a:r>
            <a:r>
              <a:rPr lang="en-US" sz="2000" dirty="0" err="1" smtClean="0"/>
              <a:t>descrierea</a:t>
            </a:r>
            <a:r>
              <a:rPr lang="en-US" sz="2000" dirty="0" smtClean="0"/>
              <a:t> </a:t>
            </a:r>
            <a:r>
              <a:rPr lang="en-US" sz="2000" dirty="0" err="1" smtClean="0"/>
              <a:t>clară</a:t>
            </a:r>
            <a:r>
              <a:rPr lang="en-US" sz="2000" dirty="0" smtClean="0"/>
              <a:t> a </a:t>
            </a:r>
            <a:r>
              <a:rPr lang="en-US" sz="2000" dirty="0" err="1" smtClean="0"/>
              <a:t>etapelor</a:t>
            </a:r>
            <a:r>
              <a:rPr lang="en-US" sz="2000" dirty="0" smtClean="0"/>
              <a:t> de </a:t>
            </a:r>
            <a:r>
              <a:rPr lang="en-US" sz="2000" dirty="0" err="1" smtClean="0"/>
              <a:t>pregătire</a:t>
            </a:r>
            <a:r>
              <a:rPr lang="en-US" sz="2000" dirty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(criteriu de </a:t>
            </a:r>
            <a:r>
              <a:rPr lang="en-US" sz="1400" dirty="0" err="1" smtClean="0">
                <a:solidFill>
                  <a:srgbClr val="FF0000"/>
                </a:solidFill>
              </a:rPr>
              <a:t>evaluare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tehnică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și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financiară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</a:t>
            </a:r>
            <a:r>
              <a:rPr lang="en-US" sz="2000" b="1" i="1" dirty="0" smtClean="0"/>
              <a:t>Descrierea </a:t>
            </a:r>
            <a:r>
              <a:rPr lang="en-US" sz="2000" b="1" i="1" dirty="0" err="1"/>
              <a:t>activităților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întreprinse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etapa</a:t>
            </a:r>
            <a:r>
              <a:rPr lang="en-US" sz="2000" b="1" i="1" dirty="0" smtClean="0"/>
              <a:t> de </a:t>
            </a:r>
            <a:r>
              <a:rPr lang="en-US" sz="2000" b="1" i="1" dirty="0" err="1" smtClean="0"/>
              <a:t>elaborare</a:t>
            </a:r>
            <a:r>
              <a:rPr lang="en-US" sz="2000" b="1" i="1" dirty="0" smtClean="0"/>
              <a:t> a proiectului</a:t>
            </a:r>
            <a:endParaRPr lang="en-US" sz="2000" b="1" i="1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</a:t>
            </a:r>
            <a:r>
              <a:rPr lang="en-US" sz="2000" b="1" i="1" dirty="0" err="1" smtClean="0"/>
              <a:t>Indicatorii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obținuți</a:t>
            </a:r>
            <a:r>
              <a:rPr lang="en-US" sz="2000" b="1" i="1" dirty="0" smtClean="0"/>
              <a:t> </a:t>
            </a:r>
            <a:r>
              <a:rPr lang="en-US" sz="2000" b="1" i="1" dirty="0"/>
              <a:t>la </a:t>
            </a:r>
            <a:r>
              <a:rPr lang="en-US" sz="2000" b="1" i="1" dirty="0" err="1"/>
              <a:t>sfârșitul</a:t>
            </a:r>
            <a:r>
              <a:rPr lang="en-US" sz="2000" b="1" i="1" dirty="0"/>
              <a:t> </a:t>
            </a:r>
            <a:r>
              <a:rPr lang="en-US" sz="2000" b="1" i="1" dirty="0" err="1"/>
              <a:t>etapei</a:t>
            </a:r>
            <a:r>
              <a:rPr lang="en-US" sz="2000" b="1" i="1" dirty="0"/>
              <a:t> de </a:t>
            </a:r>
            <a:r>
              <a:rPr lang="en-US" sz="2000" b="1" i="1" dirty="0" err="1" smtClean="0"/>
              <a:t>pregătire</a:t>
            </a:r>
            <a:r>
              <a:rPr lang="en-US" sz="2000" b="1" i="1" dirty="0" smtClean="0"/>
              <a:t> a proiectului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360737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C1. </a:t>
            </a:r>
            <a:r>
              <a:rPr lang="en-US" sz="2800" dirty="0" err="1" smtClean="0">
                <a:solidFill>
                  <a:srgbClr val="FF0000"/>
                </a:solidFill>
              </a:rPr>
              <a:t>Relevanța</a:t>
            </a:r>
            <a:r>
              <a:rPr lang="en-US" sz="2800" dirty="0" smtClean="0">
                <a:solidFill>
                  <a:srgbClr val="FF0000"/>
                </a:solidFill>
              </a:rPr>
              <a:t> proiectului </a:t>
            </a:r>
            <a:r>
              <a:rPr lang="en-US" sz="2800" dirty="0" err="1" smtClean="0">
                <a:solidFill>
                  <a:srgbClr val="FF0000"/>
                </a:solidFill>
              </a:rPr>
              <a:t>și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impactul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transfrontalier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i="1" dirty="0"/>
              <a:t>C.1.1 </a:t>
            </a:r>
            <a:r>
              <a:rPr lang="en-US" b="1" i="1" dirty="0" err="1" smtClean="0"/>
              <a:t>Relevanța</a:t>
            </a:r>
            <a:endParaRPr lang="en-US" b="1" i="1" dirty="0"/>
          </a:p>
          <a:p>
            <a:pPr marL="0" indent="0">
              <a:buNone/>
            </a:pPr>
            <a:r>
              <a:rPr lang="en-US" sz="2500" b="1" dirty="0" err="1"/>
              <a:t>Proiectul</a:t>
            </a:r>
            <a:r>
              <a:rPr lang="en-US" sz="2500" b="1" dirty="0"/>
              <a:t> </a:t>
            </a:r>
            <a:r>
              <a:rPr lang="en-US" sz="2500" b="1" dirty="0" err="1"/>
              <a:t>trebuie</a:t>
            </a:r>
            <a:r>
              <a:rPr lang="en-US" sz="2500" b="1" dirty="0"/>
              <a:t> </a:t>
            </a:r>
            <a:r>
              <a:rPr lang="en-US" sz="2500" b="1" dirty="0" err="1"/>
              <a:t>să</a:t>
            </a:r>
            <a:r>
              <a:rPr lang="en-US" sz="2500" b="1" dirty="0"/>
              <a:t> fie relevant ...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100" b="1" dirty="0" err="1" smtClean="0"/>
              <a:t>Pentru</a:t>
            </a:r>
            <a:r>
              <a:rPr lang="en-US" sz="2100" b="1" dirty="0" smtClean="0"/>
              <a:t> </a:t>
            </a:r>
            <a:r>
              <a:rPr lang="en-US" sz="2100" b="1" dirty="0"/>
              <a:t>Program, </a:t>
            </a:r>
            <a:r>
              <a:rPr lang="en-US" sz="2100" b="1" dirty="0" err="1"/>
              <a:t>pentru</a:t>
            </a:r>
            <a:r>
              <a:rPr lang="en-US" sz="2100" b="1" dirty="0"/>
              <a:t> </a:t>
            </a:r>
            <a:r>
              <a:rPr lang="en-US" sz="2100" b="1" dirty="0" err="1"/>
              <a:t>Apel</a:t>
            </a:r>
            <a:r>
              <a:rPr lang="en-US" sz="2100" b="1" dirty="0"/>
              <a:t>, </a:t>
            </a:r>
            <a:r>
              <a:rPr lang="en-US" sz="2100" b="1" dirty="0" err="1"/>
              <a:t>pentru</a:t>
            </a:r>
            <a:r>
              <a:rPr lang="en-US" sz="2100" b="1" dirty="0"/>
              <a:t> </a:t>
            </a:r>
            <a:r>
              <a:rPr lang="en-US" sz="2100" b="1" dirty="0" err="1"/>
              <a:t>Prioritate</a:t>
            </a:r>
            <a:endParaRPr lang="en-US" sz="21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100" b="1" dirty="0" err="1" smtClean="0"/>
              <a:t>Pentru</a:t>
            </a:r>
            <a:r>
              <a:rPr lang="en-US" sz="2100" b="1" dirty="0" smtClean="0"/>
              <a:t> </a:t>
            </a:r>
            <a:r>
              <a:rPr lang="en-US" sz="2100" b="1" dirty="0" err="1"/>
              <a:t>grupurile</a:t>
            </a:r>
            <a:r>
              <a:rPr lang="en-US" sz="2100" b="1" dirty="0"/>
              <a:t> </a:t>
            </a:r>
            <a:r>
              <a:rPr lang="en-US" sz="2100" b="1" dirty="0" err="1"/>
              <a:t>țintă</a:t>
            </a:r>
            <a:r>
              <a:rPr lang="en-US" sz="2100" b="1" dirty="0"/>
              <a:t> </a:t>
            </a:r>
            <a:r>
              <a:rPr lang="en-US" sz="2100" b="1" dirty="0" err="1"/>
              <a:t>și</a:t>
            </a:r>
            <a:r>
              <a:rPr lang="en-US" sz="2100" b="1" dirty="0"/>
              <a:t> </a:t>
            </a:r>
            <a:r>
              <a:rPr lang="en-US" sz="2100" b="1" dirty="0" err="1"/>
              <a:t>beneficiarii</a:t>
            </a:r>
            <a:r>
              <a:rPr lang="en-US" sz="2100" b="1" dirty="0"/>
              <a:t> </a:t>
            </a:r>
            <a:r>
              <a:rPr lang="en-US" sz="2100" b="1" dirty="0" err="1"/>
              <a:t>finali</a:t>
            </a:r>
            <a:endParaRPr lang="en-US" sz="2100" b="1" dirty="0"/>
          </a:p>
          <a:p>
            <a:pPr marL="0" indent="0">
              <a:buNone/>
            </a:pPr>
            <a:endParaRPr lang="en-US" sz="2500" dirty="0" smtClean="0"/>
          </a:p>
          <a:p>
            <a:pPr marL="0" indent="0">
              <a:buNone/>
            </a:pPr>
            <a:r>
              <a:rPr lang="en-US" sz="2500" dirty="0" err="1" smtClean="0"/>
              <a:t>Completarea</a:t>
            </a:r>
            <a:r>
              <a:rPr lang="en-US" sz="2500" dirty="0" smtClean="0"/>
              <a:t> </a:t>
            </a:r>
            <a:r>
              <a:rPr lang="en-US" sz="2500" dirty="0" err="1" smtClean="0"/>
              <a:t>va</a:t>
            </a:r>
            <a:r>
              <a:rPr lang="en-US" sz="2500" dirty="0" smtClean="0"/>
              <a:t> fi </a:t>
            </a:r>
            <a:r>
              <a:rPr lang="en-US" sz="2500" dirty="0" err="1" smtClean="0"/>
              <a:t>facilitată</a:t>
            </a:r>
            <a:r>
              <a:rPr lang="en-US" sz="2500" dirty="0" smtClean="0"/>
              <a:t> de </a:t>
            </a:r>
            <a:r>
              <a:rPr lang="en-US" sz="2500" dirty="0" err="1" smtClean="0"/>
              <a:t>verificarea</a:t>
            </a:r>
            <a:r>
              <a:rPr lang="en-US" sz="2500" dirty="0" smtClean="0"/>
              <a:t> </a:t>
            </a:r>
            <a:r>
              <a:rPr lang="en-US" sz="2500" dirty="0" err="1" smtClean="0"/>
              <a:t>grilei</a:t>
            </a:r>
            <a:r>
              <a:rPr lang="en-US" sz="2500" dirty="0" smtClean="0"/>
              <a:t> </a:t>
            </a:r>
            <a:r>
              <a:rPr lang="en-US" sz="2500" dirty="0"/>
              <a:t>de </a:t>
            </a:r>
            <a:r>
              <a:rPr lang="en-US" sz="2500" dirty="0" err="1"/>
              <a:t>evaluare</a:t>
            </a:r>
            <a:r>
              <a:rPr lang="en-US" sz="2500" dirty="0"/>
              <a:t> 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 smtClean="0"/>
              <a:t>Etapa</a:t>
            </a:r>
            <a:r>
              <a:rPr lang="en-US" sz="2500" dirty="0" smtClean="0"/>
              <a:t> </a:t>
            </a:r>
            <a:r>
              <a:rPr lang="en-US" sz="2500" dirty="0"/>
              <a:t>2 (</a:t>
            </a:r>
            <a:r>
              <a:rPr lang="en-US" sz="2500" dirty="0" err="1"/>
              <a:t>evaluare</a:t>
            </a:r>
            <a:r>
              <a:rPr lang="en-US" sz="2500" dirty="0"/>
              <a:t> </a:t>
            </a:r>
            <a:r>
              <a:rPr lang="en-US" sz="2500" dirty="0" err="1"/>
              <a:t>tehnică</a:t>
            </a:r>
            <a:r>
              <a:rPr lang="en-US" sz="2500" dirty="0"/>
              <a:t> </a:t>
            </a:r>
            <a:r>
              <a:rPr lang="en-US" sz="2500" dirty="0" err="1"/>
              <a:t>și</a:t>
            </a:r>
            <a:r>
              <a:rPr lang="en-US" sz="2500" dirty="0"/>
              <a:t> </a:t>
            </a:r>
            <a:r>
              <a:rPr lang="en-US" sz="2500" dirty="0" err="1"/>
              <a:t>financiară</a:t>
            </a:r>
            <a:r>
              <a:rPr lang="en-US" sz="2500" dirty="0"/>
              <a:t>) 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/>
              <a:t>criteriile</a:t>
            </a:r>
            <a:r>
              <a:rPr lang="en-US" sz="2500" dirty="0"/>
              <a:t> care </a:t>
            </a:r>
            <a:r>
              <a:rPr lang="en-US" sz="2500" dirty="0" err="1"/>
              <a:t>fac</a:t>
            </a:r>
            <a:r>
              <a:rPr lang="en-US" sz="2500" dirty="0"/>
              <a:t> </a:t>
            </a:r>
            <a:r>
              <a:rPr lang="en-US" sz="2500" dirty="0" err="1"/>
              <a:t>referire</a:t>
            </a:r>
            <a:r>
              <a:rPr lang="en-US" sz="2500" dirty="0"/>
              <a:t> la </a:t>
            </a:r>
            <a:r>
              <a:rPr lang="en-US" sz="2500" dirty="0" err="1"/>
              <a:t>impactul</a:t>
            </a:r>
            <a:r>
              <a:rPr lang="en-US" sz="2500" dirty="0"/>
              <a:t> </a:t>
            </a:r>
            <a:r>
              <a:rPr lang="en-US" sz="2500" dirty="0" smtClean="0"/>
              <a:t>proiectului</a:t>
            </a:r>
            <a:r>
              <a:rPr lang="es-ES" sz="2500" dirty="0" smtClean="0"/>
              <a:t> (</a:t>
            </a:r>
            <a:r>
              <a:rPr lang="es-ES" sz="2500" dirty="0" err="1" smtClean="0"/>
              <a:t>în</a:t>
            </a:r>
            <a:r>
              <a:rPr lang="es-ES" sz="2500" dirty="0" smtClean="0"/>
              <a:t> </a:t>
            </a:r>
            <a:r>
              <a:rPr lang="es-ES" sz="2500" dirty="0"/>
              <a:t>total, 11 </a:t>
            </a:r>
            <a:r>
              <a:rPr lang="es-ES" sz="2500" dirty="0" err="1"/>
              <a:t>criterii</a:t>
            </a:r>
            <a:r>
              <a:rPr lang="es-ES" sz="2500" dirty="0"/>
              <a:t> de </a:t>
            </a:r>
            <a:r>
              <a:rPr lang="es-ES" sz="2500" dirty="0" smtClean="0"/>
              <a:t>evaluare)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1.1 </a:t>
            </a:r>
            <a:r>
              <a:rPr lang="en-US" sz="2500" dirty="0"/>
              <a:t>(a) </a:t>
            </a:r>
            <a:r>
              <a:rPr lang="en-US" sz="2500" dirty="0" err="1"/>
              <a:t>Analiza</a:t>
            </a:r>
            <a:r>
              <a:rPr lang="en-US" sz="2500" dirty="0"/>
              <a:t> </a:t>
            </a:r>
            <a:r>
              <a:rPr lang="en-US" sz="2500" dirty="0" err="1"/>
              <a:t>necesităților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1.1 </a:t>
            </a:r>
            <a:r>
              <a:rPr lang="en-US" sz="2500" dirty="0"/>
              <a:t>(b) </a:t>
            </a:r>
            <a:r>
              <a:rPr lang="en-US" sz="2500" dirty="0" err="1"/>
              <a:t>Impactul</a:t>
            </a:r>
            <a:r>
              <a:rPr lang="en-US" sz="2500" dirty="0"/>
              <a:t> </a:t>
            </a:r>
            <a:r>
              <a:rPr lang="en-US" sz="2500" dirty="0" err="1"/>
              <a:t>transfrontalier</a:t>
            </a:r>
            <a:r>
              <a:rPr lang="en-US" sz="2500" dirty="0"/>
              <a:t> al proiectului</a:t>
            </a:r>
          </a:p>
          <a:p>
            <a:pPr marL="0" indent="0">
              <a:buNone/>
            </a:pPr>
            <a:r>
              <a:rPr lang="en-US" sz="2500" dirty="0" smtClean="0"/>
              <a:t>	1.1 </a:t>
            </a:r>
            <a:r>
              <a:rPr lang="en-US" sz="2500" dirty="0"/>
              <a:t>(c) </a:t>
            </a:r>
            <a:r>
              <a:rPr lang="en-US" sz="2500" dirty="0" err="1"/>
              <a:t>Contribuția</a:t>
            </a:r>
            <a:r>
              <a:rPr lang="en-US" sz="2500" dirty="0"/>
              <a:t> proiectului la </a:t>
            </a:r>
            <a:r>
              <a:rPr lang="en-US" sz="2500" dirty="0" err="1"/>
              <a:t>strategii</a:t>
            </a:r>
            <a:r>
              <a:rPr lang="en-US" sz="2500" dirty="0"/>
              <a:t> </a:t>
            </a:r>
            <a:r>
              <a:rPr lang="en-US" sz="2500" dirty="0" err="1"/>
              <a:t>și</a:t>
            </a:r>
            <a:r>
              <a:rPr lang="en-US" sz="2500" dirty="0"/>
              <a:t> </a:t>
            </a:r>
            <a:r>
              <a:rPr lang="en-US" sz="2500" dirty="0" err="1"/>
              <a:t>politici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1.1 </a:t>
            </a:r>
            <a:r>
              <a:rPr lang="en-US" sz="2500" dirty="0"/>
              <a:t>(d) </a:t>
            </a:r>
            <a:r>
              <a:rPr lang="en-US" sz="2500" dirty="0" err="1"/>
              <a:t>Tema</a:t>
            </a:r>
            <a:r>
              <a:rPr lang="en-US" sz="2500" dirty="0"/>
              <a:t> </a:t>
            </a:r>
            <a:r>
              <a:rPr lang="en-US" sz="2500" dirty="0" err="1"/>
              <a:t>intersectorială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1.2 </a:t>
            </a:r>
            <a:r>
              <a:rPr lang="en-US" sz="2500" dirty="0"/>
              <a:t>(a) </a:t>
            </a:r>
            <a:r>
              <a:rPr lang="en-US" sz="2500" dirty="0" err="1"/>
              <a:t>Contribuția</a:t>
            </a:r>
            <a:r>
              <a:rPr lang="en-US" sz="2500" dirty="0"/>
              <a:t> la </a:t>
            </a:r>
            <a:r>
              <a:rPr lang="en-US" sz="2500" dirty="0" err="1"/>
              <a:t>rezultatele</a:t>
            </a:r>
            <a:r>
              <a:rPr lang="en-US" sz="2500" dirty="0"/>
              <a:t> </a:t>
            </a:r>
            <a:r>
              <a:rPr lang="en-US" sz="2500" dirty="0" err="1"/>
              <a:t>programului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2.1 </a:t>
            </a:r>
            <a:r>
              <a:rPr lang="en-US" sz="2500" dirty="0"/>
              <a:t>(a) </a:t>
            </a:r>
            <a:r>
              <a:rPr lang="en-US" sz="2500" dirty="0" err="1"/>
              <a:t>Obiectivul</a:t>
            </a:r>
            <a:r>
              <a:rPr lang="en-US" sz="2500" dirty="0"/>
              <a:t> general al proiectului</a:t>
            </a:r>
          </a:p>
          <a:p>
            <a:pPr marL="0" indent="0">
              <a:buNone/>
            </a:pPr>
            <a:r>
              <a:rPr lang="en-US" sz="2500" dirty="0" smtClean="0"/>
              <a:t>	2.1 </a:t>
            </a:r>
            <a:r>
              <a:rPr lang="en-US" sz="2500" dirty="0"/>
              <a:t>(b) </a:t>
            </a:r>
            <a:r>
              <a:rPr lang="en-US" sz="2500" dirty="0" err="1"/>
              <a:t>Obiective</a:t>
            </a:r>
            <a:r>
              <a:rPr lang="en-US" sz="2500" dirty="0"/>
              <a:t> </a:t>
            </a:r>
            <a:r>
              <a:rPr lang="en-US" sz="2500" dirty="0" err="1"/>
              <a:t>specifice</a:t>
            </a:r>
            <a:r>
              <a:rPr lang="en-US" sz="2500" dirty="0"/>
              <a:t> ale proiectului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b="1" i="1" dirty="0" smtClean="0"/>
              <a:t>C.1.2 </a:t>
            </a:r>
            <a:r>
              <a:rPr lang="en-US" b="1" i="1" dirty="0" err="1"/>
              <a:t>Analiza</a:t>
            </a:r>
            <a:r>
              <a:rPr lang="en-US" b="1" i="1" dirty="0"/>
              <a:t> </a:t>
            </a:r>
            <a:r>
              <a:rPr lang="en-US" b="1" i="1" dirty="0" smtClean="0"/>
              <a:t>nevoilor</a:t>
            </a:r>
            <a:endParaRPr lang="en-US" b="1" i="1" dirty="0"/>
          </a:p>
          <a:p>
            <a:pPr marL="0" indent="0">
              <a:buNone/>
            </a:pPr>
            <a:r>
              <a:rPr lang="en-US" sz="2500" dirty="0" err="1"/>
              <a:t>G</a:t>
            </a:r>
            <a:r>
              <a:rPr lang="en-US" sz="2500" dirty="0" err="1" smtClean="0"/>
              <a:t>rila</a:t>
            </a:r>
            <a:r>
              <a:rPr lang="en-US" sz="2500" dirty="0" smtClean="0"/>
              <a:t> </a:t>
            </a:r>
            <a:r>
              <a:rPr lang="en-US" sz="2500" dirty="0"/>
              <a:t>de </a:t>
            </a:r>
            <a:r>
              <a:rPr lang="en-US" sz="2500" dirty="0" err="1"/>
              <a:t>evaluare</a:t>
            </a:r>
            <a:r>
              <a:rPr lang="en-US" sz="2500" dirty="0"/>
              <a:t> </a:t>
            </a:r>
            <a:r>
              <a:rPr lang="en-US" sz="2500" dirty="0" err="1" smtClean="0"/>
              <a:t>aferentă</a:t>
            </a:r>
            <a:r>
              <a:rPr lang="en-US" sz="2500" dirty="0" smtClean="0"/>
              <a:t> </a:t>
            </a:r>
            <a:r>
              <a:rPr lang="en-US" sz="2500" dirty="0" err="1" smtClean="0"/>
              <a:t>Etapei</a:t>
            </a:r>
            <a:r>
              <a:rPr lang="en-US" sz="2500" dirty="0" smtClean="0"/>
              <a:t> </a:t>
            </a:r>
            <a:r>
              <a:rPr lang="en-US" sz="2500" dirty="0"/>
              <a:t>2 (</a:t>
            </a:r>
            <a:r>
              <a:rPr lang="en-US" sz="2500" dirty="0" err="1"/>
              <a:t>evaluare</a:t>
            </a:r>
            <a:r>
              <a:rPr lang="en-US" sz="2500" dirty="0"/>
              <a:t> </a:t>
            </a:r>
            <a:r>
              <a:rPr lang="en-US" sz="2500" dirty="0" err="1"/>
              <a:t>tehnică</a:t>
            </a:r>
            <a:r>
              <a:rPr lang="en-US" sz="2500" dirty="0"/>
              <a:t> </a:t>
            </a:r>
            <a:r>
              <a:rPr lang="en-US" sz="2500" dirty="0" err="1"/>
              <a:t>și</a:t>
            </a:r>
            <a:r>
              <a:rPr lang="en-US" sz="2500" dirty="0"/>
              <a:t> </a:t>
            </a:r>
            <a:r>
              <a:rPr lang="en-US" sz="2500" dirty="0" err="1"/>
              <a:t>financiară</a:t>
            </a:r>
            <a:r>
              <a:rPr lang="en-US" sz="2500" dirty="0"/>
              <a:t>) 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/>
              <a:t>criteriile</a:t>
            </a:r>
            <a:r>
              <a:rPr lang="en-US" sz="2500" dirty="0"/>
              <a:t> care </a:t>
            </a:r>
            <a:r>
              <a:rPr lang="en-US" sz="2500" dirty="0" err="1"/>
              <a:t>fac</a:t>
            </a:r>
            <a:r>
              <a:rPr lang="en-US" sz="2500" dirty="0"/>
              <a:t> </a:t>
            </a:r>
            <a:r>
              <a:rPr lang="en-US" sz="2500" dirty="0" err="1"/>
              <a:t>referire</a:t>
            </a:r>
            <a:r>
              <a:rPr lang="en-US" sz="2500" dirty="0"/>
              <a:t> la </a:t>
            </a:r>
            <a:r>
              <a:rPr lang="en-US" sz="2500" dirty="0" err="1"/>
              <a:t>analiza</a:t>
            </a:r>
            <a:r>
              <a:rPr lang="en-US" sz="2500" dirty="0"/>
              <a:t> </a:t>
            </a:r>
            <a:r>
              <a:rPr lang="en-US" sz="2500" dirty="0" smtClean="0"/>
              <a:t>nevoilor </a:t>
            </a:r>
            <a:r>
              <a:rPr lang="es-ES" sz="2500" dirty="0" smtClean="0"/>
              <a:t>(</a:t>
            </a:r>
            <a:r>
              <a:rPr lang="es-ES" sz="2500" dirty="0" err="1"/>
              <a:t>în</a:t>
            </a:r>
            <a:r>
              <a:rPr lang="es-ES" sz="2500" dirty="0"/>
              <a:t> total, 11 </a:t>
            </a:r>
            <a:r>
              <a:rPr lang="es-ES" sz="2500" dirty="0" err="1"/>
              <a:t>criterii</a:t>
            </a:r>
            <a:r>
              <a:rPr lang="es-ES" sz="2500" dirty="0"/>
              <a:t> de evaluare</a:t>
            </a:r>
            <a:r>
              <a:rPr lang="es-ES" sz="2500" dirty="0" smtClean="0"/>
              <a:t>)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1.1 </a:t>
            </a:r>
            <a:r>
              <a:rPr lang="en-US" sz="2500" dirty="0"/>
              <a:t>(a) </a:t>
            </a:r>
            <a:r>
              <a:rPr lang="en-US" sz="2500" dirty="0" err="1"/>
              <a:t>Analiza</a:t>
            </a:r>
            <a:r>
              <a:rPr lang="en-US" sz="2500" dirty="0"/>
              <a:t> </a:t>
            </a:r>
            <a:r>
              <a:rPr lang="en-US" sz="2500" dirty="0" err="1"/>
              <a:t>necesităților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	2.1 </a:t>
            </a:r>
            <a:r>
              <a:rPr lang="en-US" sz="2500" dirty="0"/>
              <a:t>(a) </a:t>
            </a:r>
            <a:r>
              <a:rPr lang="en-US" sz="2500" dirty="0" err="1"/>
              <a:t>Obiectivul</a:t>
            </a:r>
            <a:r>
              <a:rPr lang="en-US" sz="2500" dirty="0"/>
              <a:t> general al proiectului</a:t>
            </a:r>
          </a:p>
          <a:p>
            <a:pPr marL="0" indent="0">
              <a:buNone/>
            </a:pPr>
            <a:r>
              <a:rPr lang="en-US" sz="2500" dirty="0" smtClean="0"/>
              <a:t>	2.1 </a:t>
            </a:r>
            <a:r>
              <a:rPr lang="en-US" sz="2500" dirty="0"/>
              <a:t>(b) </a:t>
            </a:r>
            <a:r>
              <a:rPr lang="en-US" sz="2500" dirty="0" err="1"/>
              <a:t>Obiective</a:t>
            </a:r>
            <a:r>
              <a:rPr lang="en-US" sz="2500" dirty="0"/>
              <a:t> </a:t>
            </a:r>
            <a:r>
              <a:rPr lang="en-US" sz="2500" dirty="0" err="1"/>
              <a:t>specifice</a:t>
            </a:r>
            <a:r>
              <a:rPr lang="en-US" sz="2500" dirty="0"/>
              <a:t> ale proiectului</a:t>
            </a:r>
          </a:p>
          <a:p>
            <a:pPr marL="0" indent="0">
              <a:buNone/>
            </a:pPr>
            <a:r>
              <a:rPr lang="en-US" sz="2500" dirty="0" smtClean="0"/>
              <a:t>	2.1 </a:t>
            </a:r>
            <a:r>
              <a:rPr lang="en-US" sz="2500" dirty="0"/>
              <a:t>(c) Rezultatele proiectului</a:t>
            </a:r>
          </a:p>
          <a:p>
            <a:pPr marL="0" indent="0">
              <a:buNone/>
            </a:pPr>
            <a:r>
              <a:rPr lang="en-US" sz="2500" dirty="0" smtClean="0"/>
              <a:t>	3.3 </a:t>
            </a:r>
            <a:r>
              <a:rPr lang="en-US" sz="2500" dirty="0"/>
              <a:t>(a) </a:t>
            </a:r>
            <a:r>
              <a:rPr lang="en-US" sz="2500" dirty="0" err="1"/>
              <a:t>Valoarea</a:t>
            </a:r>
            <a:r>
              <a:rPr lang="en-US" sz="2500" dirty="0"/>
              <a:t> </a:t>
            </a:r>
            <a:r>
              <a:rPr lang="en-US" sz="2500" dirty="0" err="1"/>
              <a:t>adăugată</a:t>
            </a:r>
            <a:r>
              <a:rPr lang="en-US" sz="2500" dirty="0"/>
              <a:t> a </a:t>
            </a:r>
            <a:r>
              <a:rPr lang="en-US" sz="2500" dirty="0" err="1"/>
              <a:t>componentei</a:t>
            </a:r>
            <a:r>
              <a:rPr lang="en-US" sz="2500" dirty="0"/>
              <a:t> de </a:t>
            </a:r>
            <a:r>
              <a:rPr lang="en-US" sz="2500" dirty="0" err="1"/>
              <a:t>infrastructură</a:t>
            </a:r>
            <a:r>
              <a:rPr lang="en-US" sz="2500" dirty="0"/>
              <a:t> (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/>
              <a:t>proiectele</a:t>
            </a:r>
            <a:r>
              <a:rPr lang="en-US" sz="2500" dirty="0"/>
              <a:t> HARD)</a:t>
            </a:r>
          </a:p>
          <a:p>
            <a:pPr marL="0" indent="0">
              <a:buNone/>
            </a:pPr>
            <a:r>
              <a:rPr lang="en-US" sz="2500" dirty="0" smtClean="0"/>
              <a:t>	3.3 </a:t>
            </a:r>
            <a:r>
              <a:rPr lang="en-US" sz="2500" dirty="0"/>
              <a:t>(b) </a:t>
            </a:r>
            <a:r>
              <a:rPr lang="en-US" sz="2500" dirty="0" err="1"/>
              <a:t>Justificare</a:t>
            </a:r>
            <a:r>
              <a:rPr lang="en-US" sz="2500" dirty="0"/>
              <a:t> 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/>
              <a:t>componenta</a:t>
            </a:r>
            <a:r>
              <a:rPr lang="en-US" sz="2500" dirty="0"/>
              <a:t> de </a:t>
            </a:r>
            <a:r>
              <a:rPr lang="en-US" sz="2500" dirty="0" err="1"/>
              <a:t>infrastructură</a:t>
            </a:r>
            <a:r>
              <a:rPr lang="en-US" sz="2500" dirty="0"/>
              <a:t> (</a:t>
            </a:r>
            <a:r>
              <a:rPr lang="en-US" sz="2500" dirty="0" err="1"/>
              <a:t>pentru</a:t>
            </a:r>
            <a:r>
              <a:rPr lang="en-US" sz="2500" dirty="0"/>
              <a:t> </a:t>
            </a:r>
            <a:r>
              <a:rPr lang="en-US" sz="2500" dirty="0" err="1"/>
              <a:t>proiectele</a:t>
            </a:r>
            <a:r>
              <a:rPr lang="en-US" sz="2500" dirty="0"/>
              <a:t> HARD, </a:t>
            </a:r>
            <a:r>
              <a:rPr lang="en-US" sz="2500" dirty="0" err="1"/>
              <a:t>luând</a:t>
            </a:r>
            <a:r>
              <a:rPr lang="en-US" sz="2500" dirty="0"/>
              <a:t> </a:t>
            </a:r>
            <a:r>
              <a:rPr lang="en-US" sz="2500" dirty="0" err="1"/>
              <a:t>în</a:t>
            </a:r>
            <a:r>
              <a:rPr lang="en-US" sz="2500" dirty="0"/>
              <a:t> </a:t>
            </a:r>
            <a:r>
              <a:rPr lang="en-US" sz="2500" dirty="0" err="1"/>
              <a:t>considerare</a:t>
            </a:r>
            <a:r>
              <a:rPr lang="en-US" sz="2500" dirty="0"/>
              <a:t> </a:t>
            </a:r>
            <a:r>
              <a:rPr lang="en-US" sz="2500" dirty="0" err="1"/>
              <a:t>toți</a:t>
            </a:r>
            <a:r>
              <a:rPr lang="en-US" sz="2500" dirty="0"/>
              <a:t> </a:t>
            </a:r>
            <a:r>
              <a:rPr lang="en-US" sz="2500" dirty="0" err="1"/>
              <a:t>partenerii</a:t>
            </a:r>
            <a:r>
              <a:rPr lang="en-US" sz="2500" dirty="0"/>
              <a:t> </a:t>
            </a:r>
            <a:r>
              <a:rPr lang="en-US" sz="2500" dirty="0" err="1"/>
              <a:t>implicați</a:t>
            </a:r>
            <a:r>
              <a:rPr lang="en-US" sz="2500" dirty="0"/>
              <a:t>)</a:t>
            </a:r>
          </a:p>
          <a:p>
            <a:pPr marL="0" indent="0">
              <a:buNone/>
            </a:pPr>
            <a:r>
              <a:rPr lang="en-US" sz="2500" dirty="0" smtClean="0"/>
              <a:t>	3.4 </a:t>
            </a:r>
            <a:r>
              <a:rPr lang="en-US" sz="2500" dirty="0"/>
              <a:t>(f) </a:t>
            </a:r>
            <a:r>
              <a:rPr lang="en-US" sz="2500" dirty="0" err="1"/>
              <a:t>Activități</a:t>
            </a:r>
            <a:r>
              <a:rPr lang="en-US" sz="2500" dirty="0"/>
              <a:t> de </a:t>
            </a:r>
            <a:r>
              <a:rPr lang="en-US" sz="2500" dirty="0" err="1"/>
              <a:t>consolidare</a:t>
            </a:r>
            <a:r>
              <a:rPr lang="en-US" sz="2500" dirty="0"/>
              <a:t> a </a:t>
            </a:r>
            <a:r>
              <a:rPr lang="en-US" sz="2500" dirty="0" err="1"/>
              <a:t>capacităților</a:t>
            </a:r>
            <a:endParaRPr lang="en-US" sz="25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91799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GA1. </a:t>
            </a:r>
            <a:r>
              <a:rPr lang="en-US" sz="3200" dirty="0" err="1" smtClean="0">
                <a:solidFill>
                  <a:srgbClr val="FF0000"/>
                </a:solidFill>
              </a:rPr>
              <a:t>Managementul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de </a:t>
            </a:r>
            <a:r>
              <a:rPr lang="en-US" sz="3200" dirty="0" err="1" smtClean="0">
                <a:solidFill>
                  <a:srgbClr val="FF0000"/>
                </a:solidFill>
              </a:rPr>
              <a:t>proiect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smtClean="0"/>
              <a:t>Luna de </a:t>
            </a:r>
            <a:r>
              <a:rPr lang="en-US" sz="2000" b="1" i="1" dirty="0" err="1" smtClean="0"/>
              <a:t>început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cea</a:t>
            </a:r>
            <a:r>
              <a:rPr lang="en-US" sz="2000" b="1" i="1" dirty="0" smtClean="0"/>
              <a:t> de </a:t>
            </a:r>
            <a:r>
              <a:rPr lang="en-US" sz="2000" b="1" i="1" dirty="0" err="1" smtClean="0"/>
              <a:t>sfârsit</a:t>
            </a:r>
            <a:r>
              <a:rPr lang="en-US" sz="2000" b="1" i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întreaga</a:t>
            </a:r>
            <a:r>
              <a:rPr lang="en-US" sz="2000" dirty="0" smtClean="0"/>
              <a:t> </a:t>
            </a:r>
            <a:r>
              <a:rPr lang="en-US" sz="2000" dirty="0" err="1" smtClean="0"/>
              <a:t>perioadă</a:t>
            </a:r>
            <a:r>
              <a:rPr lang="en-US" sz="2000" dirty="0" smtClean="0"/>
              <a:t> de </a:t>
            </a:r>
            <a:r>
              <a:rPr lang="en-US" sz="2000" dirty="0" err="1" smtClean="0"/>
              <a:t>proiect</a:t>
            </a:r>
            <a:r>
              <a:rPr lang="en-US" sz="2000" dirty="0" smtClean="0"/>
              <a:t>)</a:t>
            </a:r>
            <a:r>
              <a:rPr lang="ro-RO" sz="2000" dirty="0" err="1" smtClean="0"/>
              <a:t>-</a:t>
            </a:r>
            <a:r>
              <a:rPr lang="ro-RO" sz="2000" dirty="0" err="1" smtClean="0">
                <a:solidFill>
                  <a:srgbClr val="FF0000"/>
                </a:solidFill>
              </a:rPr>
              <a:t>Atenție</a:t>
            </a:r>
            <a:r>
              <a:rPr lang="ro-RO" sz="2000" dirty="0" smtClean="0">
                <a:solidFill>
                  <a:srgbClr val="FF0000"/>
                </a:solidFill>
              </a:rPr>
              <a:t>! Nu se indică luni calendaristice ci numărul lunii in cadrul planificării proiectului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smtClean="0"/>
              <a:t>Beneficiarul </a:t>
            </a:r>
            <a:r>
              <a:rPr lang="en-US" sz="2000" b="1" i="1" dirty="0" err="1" smtClean="0"/>
              <a:t>responsabil</a:t>
            </a:r>
            <a:r>
              <a:rPr lang="en-US" sz="2000" b="1" i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cele</a:t>
            </a:r>
            <a:r>
              <a:rPr lang="en-US" sz="2000" dirty="0" smtClean="0"/>
              <a:t> </a:t>
            </a:r>
            <a:r>
              <a:rPr lang="en-US" sz="2000" dirty="0" err="1" smtClean="0"/>
              <a:t>mai</a:t>
            </a:r>
            <a:r>
              <a:rPr lang="en-US" sz="2000" dirty="0" smtClean="0"/>
              <a:t> </a:t>
            </a:r>
            <a:r>
              <a:rPr lang="en-US" sz="2000" dirty="0" err="1" smtClean="0"/>
              <a:t>multe</a:t>
            </a:r>
            <a:r>
              <a:rPr lang="en-US" sz="2000" dirty="0" smtClean="0"/>
              <a:t> </a:t>
            </a:r>
            <a:r>
              <a:rPr lang="en-US" sz="2000" dirty="0" err="1" smtClean="0"/>
              <a:t>cazuri</a:t>
            </a:r>
            <a:r>
              <a:rPr lang="en-US" sz="2000" dirty="0" smtClean="0"/>
              <a:t> va fi </a:t>
            </a:r>
            <a:r>
              <a:rPr lang="en-US" sz="2000" dirty="0" err="1" smtClean="0"/>
              <a:t>beneficiarul</a:t>
            </a:r>
            <a:r>
              <a:rPr lang="en-US" sz="2000" dirty="0" smtClean="0"/>
              <a:t> </a:t>
            </a:r>
            <a:r>
              <a:rPr lang="en-US" sz="2000" dirty="0" err="1" smtClean="0"/>
              <a:t>lider</a:t>
            </a:r>
            <a:r>
              <a:rPr lang="en-US" sz="2000" dirty="0" smtClean="0"/>
              <a:t>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err="1" smtClean="0"/>
              <a:t>Beneficiarii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implicați</a:t>
            </a:r>
            <a:r>
              <a:rPr lang="en-US" sz="2000" b="1" i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toți</a:t>
            </a:r>
            <a:r>
              <a:rPr lang="en-US" sz="2000" dirty="0" smtClean="0"/>
              <a:t> </a:t>
            </a:r>
            <a:r>
              <a:rPr lang="en-US" sz="2000" dirty="0" err="1" smtClean="0"/>
              <a:t>partenerii</a:t>
            </a:r>
            <a:r>
              <a:rPr lang="en-US" sz="2000" dirty="0" smtClean="0"/>
              <a:t>, de </a:t>
            </a:r>
            <a:r>
              <a:rPr lang="en-US" sz="2000" dirty="0" err="1" smtClean="0"/>
              <a:t>regulă</a:t>
            </a:r>
            <a:r>
              <a:rPr lang="en-US" sz="2000" dirty="0" smtClean="0"/>
              <a:t>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smtClean="0"/>
              <a:t>Descrierea </a:t>
            </a:r>
            <a:r>
              <a:rPr lang="en-US" sz="2000" b="1" i="1" dirty="0" err="1" smtClean="0"/>
              <a:t>modului</a:t>
            </a:r>
            <a:r>
              <a:rPr lang="en-US" sz="2000" b="1" i="1" dirty="0" smtClean="0"/>
              <a:t> de </a:t>
            </a:r>
            <a:r>
              <a:rPr lang="en-US" sz="2000" b="1" i="1" dirty="0" err="1" smtClean="0"/>
              <a:t>gestionare</a:t>
            </a:r>
            <a:r>
              <a:rPr lang="en-US" sz="2000" b="1" i="1" dirty="0" smtClean="0"/>
              <a:t> a proiectului </a:t>
            </a:r>
            <a:r>
              <a:rPr lang="en-US" sz="2000" dirty="0" smtClean="0"/>
              <a:t>(</a:t>
            </a:r>
            <a:r>
              <a:rPr lang="en-US" sz="2000" dirty="0" err="1" smtClean="0"/>
              <a:t>proceduri</a:t>
            </a:r>
            <a:r>
              <a:rPr lang="en-US" sz="2000" dirty="0" smtClean="0"/>
              <a:t> de </a:t>
            </a:r>
            <a:r>
              <a:rPr lang="en-US" sz="2000" dirty="0" err="1" smtClean="0"/>
              <a:t>evaluare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</a:t>
            </a:r>
            <a:r>
              <a:rPr lang="en-US" sz="2000" dirty="0" smtClean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modul de </a:t>
            </a:r>
            <a:r>
              <a:rPr lang="en-US" sz="2000" dirty="0" err="1" smtClean="0"/>
              <a:t>raportare</a:t>
            </a:r>
            <a:r>
              <a:rPr lang="en-US" sz="2000" dirty="0" smtClean="0"/>
              <a:t>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err="1" smtClean="0"/>
              <a:t>Detalierea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resurselor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alocate</a:t>
            </a:r>
            <a:r>
              <a:rPr lang="en-US" sz="2000" dirty="0" smtClean="0"/>
              <a:t> de </a:t>
            </a:r>
            <a:r>
              <a:rPr lang="en-US" sz="2000" dirty="0" err="1" smtClean="0"/>
              <a:t>către</a:t>
            </a:r>
            <a:r>
              <a:rPr lang="en-US" sz="2000" dirty="0" smtClean="0"/>
              <a:t> </a:t>
            </a:r>
            <a:r>
              <a:rPr lang="en-US" sz="2000" dirty="0" err="1" smtClean="0"/>
              <a:t>partenerii</a:t>
            </a:r>
            <a:r>
              <a:rPr lang="en-US" sz="2000" dirty="0" smtClean="0"/>
              <a:t> </a:t>
            </a:r>
            <a:r>
              <a:rPr lang="en-US" sz="2000" dirty="0" err="1" smtClean="0"/>
              <a:t>pe</a:t>
            </a:r>
            <a:r>
              <a:rPr lang="en-US" sz="2000" dirty="0" smtClean="0"/>
              <a:t> </a:t>
            </a:r>
            <a:r>
              <a:rPr lang="en-US" sz="2000" dirty="0" err="1" smtClean="0"/>
              <a:t>proiect</a:t>
            </a:r>
            <a:r>
              <a:rPr lang="en-US" sz="2000" dirty="0" smtClean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 smtClean="0"/>
              <a:t>perioada</a:t>
            </a:r>
            <a:r>
              <a:rPr lang="en-US" sz="2000" dirty="0" smtClean="0"/>
              <a:t> implementării (</a:t>
            </a:r>
            <a:r>
              <a:rPr lang="en-GB" sz="1500" dirty="0" err="1" smtClean="0">
                <a:solidFill>
                  <a:srgbClr val="FF0000"/>
                </a:solidFill>
              </a:rPr>
              <a:t>fiecare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partener</a:t>
            </a:r>
            <a:r>
              <a:rPr lang="en-GB" sz="1500" dirty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ar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trebui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să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contribuie</a:t>
            </a:r>
            <a:r>
              <a:rPr lang="en-GB" sz="1500" dirty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în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implementare</a:t>
            </a:r>
            <a:r>
              <a:rPr lang="en-GB" sz="1500" dirty="0" smtClean="0">
                <a:solidFill>
                  <a:srgbClr val="FF0000"/>
                </a:solidFill>
              </a:rPr>
              <a:t> cu </a:t>
            </a:r>
            <a:r>
              <a:rPr lang="en-GB" sz="1500" dirty="0" err="1" smtClean="0">
                <a:solidFill>
                  <a:srgbClr val="FF0000"/>
                </a:solidFill>
              </a:rPr>
              <a:t>resurse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umane</a:t>
            </a:r>
            <a:r>
              <a:rPr lang="en-GB" sz="1500" dirty="0" smtClean="0">
                <a:solidFill>
                  <a:srgbClr val="FF0000"/>
                </a:solidFill>
              </a:rPr>
              <a:t>, </a:t>
            </a:r>
            <a:r>
              <a:rPr lang="en-GB" sz="1500" dirty="0" err="1" smtClean="0">
                <a:solidFill>
                  <a:srgbClr val="FF0000"/>
                </a:solidFill>
              </a:rPr>
              <a:t>spațiu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pentru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proiect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și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</a:rPr>
              <a:t>echipamente</a:t>
            </a:r>
            <a:r>
              <a:rPr lang="en-GB" sz="1500" dirty="0" smtClean="0">
                <a:solidFill>
                  <a:srgbClr val="FF0000"/>
                </a:solidFill>
              </a:rPr>
              <a:t> </a:t>
            </a:r>
            <a:r>
              <a:rPr lang="en-GB" sz="1500" dirty="0" smtClean="0">
                <a:solidFill>
                  <a:srgbClr val="FF0000"/>
                </a:solidFill>
                <a:sym typeface="Symbol" panose="05050102010706020507" pitchFamily="18" charset="2"/>
              </a:rPr>
              <a:t></a:t>
            </a:r>
            <a:r>
              <a:rPr lang="en-GB" sz="15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criteriu</a:t>
            </a:r>
            <a:r>
              <a:rPr lang="en-GB" sz="1500" dirty="0" smtClean="0">
                <a:solidFill>
                  <a:srgbClr val="FF0000"/>
                </a:solidFill>
                <a:sym typeface="Symbol" panose="05050102010706020507" pitchFamily="18" charset="2"/>
              </a:rPr>
              <a:t> de </a:t>
            </a:r>
            <a:r>
              <a:rPr lang="en-GB" sz="15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evaluare</a:t>
            </a:r>
            <a:r>
              <a:rPr lang="en-GB" sz="1500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GB" sz="15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tehnico-financiară</a:t>
            </a:r>
            <a:r>
              <a:rPr lang="en-GB" sz="2000" dirty="0" smtClean="0"/>
              <a:t>)</a:t>
            </a:r>
            <a:endParaRPr lang="en-US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sym typeface="Symbol" panose="05050102010706020507" pitchFamily="18" charset="2"/>
              </a:rPr>
              <a:t>      </a:t>
            </a:r>
            <a:r>
              <a:rPr lang="en-US" sz="2000" b="1" i="1" dirty="0" err="1" smtClean="0"/>
              <a:t>Detalierea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riscurilor</a:t>
            </a:r>
            <a:r>
              <a:rPr lang="en-US" sz="2000" b="1" i="1" dirty="0" smtClean="0"/>
              <a:t> </a:t>
            </a:r>
            <a:r>
              <a:rPr lang="en-US" sz="2000" dirty="0" err="1" smtClean="0"/>
              <a:t>ce</a:t>
            </a:r>
            <a:r>
              <a:rPr lang="en-US" sz="2000" dirty="0" smtClean="0"/>
              <a:t> pot </a:t>
            </a:r>
            <a:r>
              <a:rPr lang="en-US" sz="2000" dirty="0" err="1" smtClean="0"/>
              <a:t>apărea</a:t>
            </a:r>
            <a:r>
              <a:rPr lang="en-US" sz="2000" dirty="0" smtClean="0"/>
              <a:t>, </a:t>
            </a:r>
            <a:r>
              <a:rPr lang="en-US" sz="2000" dirty="0" err="1" smtClean="0"/>
              <a:t>dar</a:t>
            </a:r>
            <a:r>
              <a:rPr lang="en-US" sz="2000" dirty="0" smtClean="0"/>
              <a:t> și a </a:t>
            </a:r>
            <a:r>
              <a:rPr lang="en-US" sz="2000" b="1" i="1" dirty="0" err="1" smtClean="0"/>
              <a:t>măsurilor</a:t>
            </a:r>
            <a:r>
              <a:rPr lang="en-US" sz="2000" dirty="0" smtClean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vederea</a:t>
            </a:r>
            <a:r>
              <a:rPr lang="en-US" sz="2000" dirty="0" smtClean="0"/>
              <a:t> </a:t>
            </a:r>
            <a:r>
              <a:rPr lang="en-US" sz="2000" dirty="0" err="1" smtClean="0"/>
              <a:t>contracarării</a:t>
            </a:r>
            <a:r>
              <a:rPr lang="en-US" sz="2000" dirty="0" smtClean="0"/>
              <a:t> </a:t>
            </a:r>
            <a:r>
              <a:rPr lang="en-US" sz="2000" dirty="0" err="1" smtClean="0"/>
              <a:t>sau</a:t>
            </a:r>
            <a:r>
              <a:rPr lang="en-US" sz="2000" dirty="0" smtClean="0"/>
              <a:t> a </a:t>
            </a:r>
            <a:r>
              <a:rPr lang="en-US" sz="2000" dirty="0" err="1" smtClean="0"/>
              <a:t>limitării</a:t>
            </a:r>
            <a:r>
              <a:rPr lang="en-US" sz="2000" dirty="0" smtClean="0"/>
              <a:t> </a:t>
            </a:r>
            <a:r>
              <a:rPr lang="en-US" sz="2000" dirty="0" err="1" smtClean="0"/>
              <a:t>consecințelor</a:t>
            </a:r>
            <a:r>
              <a:rPr lang="en-US" sz="2000" dirty="0" smtClean="0"/>
              <a:t> care </a:t>
            </a:r>
            <a:r>
              <a:rPr lang="en-US" sz="2000" dirty="0"/>
              <a:t>pot </a:t>
            </a:r>
            <a:r>
              <a:rPr lang="en-US" sz="2000" dirty="0" err="1" smtClean="0"/>
              <a:t>afecta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implementarea</a:t>
            </a:r>
            <a:r>
              <a:rPr lang="en-US" sz="2000" dirty="0" smtClean="0"/>
              <a:t> proiectului </a:t>
            </a:r>
            <a:r>
              <a:rPr lang="en-US" sz="2000" dirty="0"/>
              <a:t>:         </a:t>
            </a:r>
            <a:r>
              <a:rPr lang="en-US" sz="2000" dirty="0" smtClean="0"/>
              <a:t> 		</a:t>
            </a:r>
            <a:r>
              <a:rPr lang="en-US" sz="2000" b="1" i="1" dirty="0" err="1" smtClean="0"/>
              <a:t>riscuri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externe</a:t>
            </a:r>
            <a:r>
              <a:rPr lang="en-US" sz="2000" b="1" i="1" dirty="0"/>
              <a:t> </a:t>
            </a: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/>
              <a:t>     </a:t>
            </a:r>
            <a:r>
              <a:rPr lang="en-US" sz="2000" b="1" i="1" dirty="0" smtClean="0"/>
              <a:t>                             </a:t>
            </a:r>
            <a:r>
              <a:rPr lang="en-US" sz="2000" b="1" i="1" dirty="0" err="1" smtClean="0"/>
              <a:t>riscuri</a:t>
            </a:r>
            <a:r>
              <a:rPr lang="en-US" sz="2000" b="1" i="1" dirty="0" smtClean="0"/>
              <a:t> interne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US" sz="2000" b="1" i="1" dirty="0" smtClean="0"/>
              <a:t>Descrierea </a:t>
            </a:r>
            <a:r>
              <a:rPr lang="en-US" sz="2000" b="1" i="1" dirty="0" err="1" smtClean="0"/>
              <a:t>activităților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cadrul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grupului</a:t>
            </a:r>
            <a:r>
              <a:rPr lang="en-US" sz="2000" b="1" i="1" dirty="0" smtClean="0"/>
              <a:t> de </a:t>
            </a:r>
            <a:r>
              <a:rPr lang="en-US" sz="2000" b="1" i="1" dirty="0" err="1" smtClean="0"/>
              <a:t>activități</a:t>
            </a:r>
            <a:r>
              <a:rPr lang="en-US" sz="2000" b="1" i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titlu</a:t>
            </a:r>
            <a:r>
              <a:rPr lang="en-US" sz="2000" dirty="0" smtClean="0"/>
              <a:t>, </a:t>
            </a:r>
            <a:r>
              <a:rPr lang="en-US" sz="2000" dirty="0" err="1" smtClean="0"/>
              <a:t>perioadă</a:t>
            </a:r>
            <a:r>
              <a:rPr lang="en-US" sz="2000" dirty="0" smtClean="0"/>
              <a:t> de </a:t>
            </a:r>
            <a:r>
              <a:rPr lang="en-US" sz="2000" dirty="0" err="1" smtClean="0"/>
              <a:t>început</a:t>
            </a:r>
            <a:r>
              <a:rPr lang="en-US" sz="2000" dirty="0" smtClean="0"/>
              <a:t> și </a:t>
            </a:r>
            <a:r>
              <a:rPr lang="en-US" sz="2000" dirty="0" err="1" smtClean="0"/>
              <a:t>sfârșit</a:t>
            </a:r>
            <a:r>
              <a:rPr lang="en-US" sz="2000" dirty="0" smtClean="0"/>
              <a:t>, </a:t>
            </a:r>
            <a:r>
              <a:rPr lang="en-US" sz="2000" dirty="0" err="1" smtClean="0"/>
              <a:t>descriere</a:t>
            </a:r>
            <a:r>
              <a:rPr lang="en-US" sz="2000" dirty="0" smtClean="0"/>
              <a:t> și metodologie) 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US" sz="2000" b="1" i="1" dirty="0" smtClean="0"/>
              <a:t>Descrierea </a:t>
            </a:r>
            <a:r>
              <a:rPr lang="en-US" sz="2000" b="1" i="1" dirty="0" err="1" smtClean="0"/>
              <a:t>livrabelor</a:t>
            </a:r>
            <a:r>
              <a:rPr lang="en-US" sz="2000" b="1" i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valori</a:t>
            </a:r>
            <a:r>
              <a:rPr lang="en-US" sz="2000" dirty="0" smtClean="0"/>
              <a:t> țintă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lunile</a:t>
            </a:r>
            <a:r>
              <a:rPr lang="en-US" sz="2000" dirty="0" smtClean="0"/>
              <a:t> de </a:t>
            </a:r>
            <a:r>
              <a:rPr lang="en-US" sz="2000" dirty="0" err="1" smtClean="0"/>
              <a:t>proiect</a:t>
            </a:r>
            <a:r>
              <a:rPr lang="en-US" sz="2000" dirty="0" smtClean="0"/>
              <a:t> </a:t>
            </a:r>
            <a:r>
              <a:rPr lang="en-US" sz="2000" dirty="0" err="1" smtClean="0"/>
              <a:t>când</a:t>
            </a:r>
            <a:r>
              <a:rPr lang="en-US" sz="2000" dirty="0" smtClean="0"/>
              <a:t> </a:t>
            </a:r>
            <a:r>
              <a:rPr lang="en-US" sz="2000" dirty="0" err="1" smtClean="0"/>
              <a:t>vor</a:t>
            </a:r>
            <a:r>
              <a:rPr lang="en-US" sz="2000" dirty="0" smtClean="0"/>
              <a:t> fi </a:t>
            </a:r>
            <a:r>
              <a:rPr lang="en-US" sz="2000" dirty="0" err="1" smtClean="0"/>
              <a:t>livrate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35777" y="4749134"/>
            <a:ext cx="228600" cy="21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135777" y="4572000"/>
            <a:ext cx="228600" cy="162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211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GA2. </a:t>
            </a:r>
            <a:r>
              <a:rPr lang="en-US" sz="3200" dirty="0" err="1">
                <a:solidFill>
                  <a:srgbClr val="FF0000"/>
                </a:solidFill>
              </a:rPr>
              <a:t>Planul</a:t>
            </a:r>
            <a:r>
              <a:rPr lang="en-US" sz="3200" dirty="0">
                <a:solidFill>
                  <a:srgbClr val="FF0000"/>
                </a:solidFill>
              </a:rPr>
              <a:t> de </a:t>
            </a:r>
            <a:r>
              <a:rPr lang="en-US" sz="3200" dirty="0" err="1">
                <a:solidFill>
                  <a:srgbClr val="FF0000"/>
                </a:solidFill>
              </a:rPr>
              <a:t>informare</a:t>
            </a:r>
            <a:r>
              <a:rPr lang="en-US" sz="3200" dirty="0">
                <a:solidFill>
                  <a:srgbClr val="FF0000"/>
                </a:solidFill>
              </a:rPr>
              <a:t> și </a:t>
            </a:r>
            <a:r>
              <a:rPr lang="en-US" sz="3200" dirty="0" err="1" smtClean="0">
                <a:solidFill>
                  <a:srgbClr val="FF0000"/>
                </a:solidFill>
              </a:rPr>
              <a:t>comunicare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ym typeface="Symbol" panose="05050102010706020507" pitchFamily="18" charset="2"/>
              </a:rPr>
              <a:t></a:t>
            </a:r>
            <a:r>
              <a:rPr lang="en-US" sz="2000" dirty="0" smtClean="0"/>
              <a:t>    </a:t>
            </a:r>
            <a:r>
              <a:rPr lang="en-US" sz="2000" b="1" i="1" dirty="0" smtClean="0"/>
              <a:t>Luna </a:t>
            </a:r>
            <a:r>
              <a:rPr lang="en-US" sz="2000" b="1" i="1" dirty="0"/>
              <a:t>de </a:t>
            </a:r>
            <a:r>
              <a:rPr lang="en-US" sz="2000" b="1" i="1" dirty="0" err="1"/>
              <a:t>început</a:t>
            </a:r>
            <a:r>
              <a:rPr lang="en-US" sz="2000" b="1" i="1" dirty="0"/>
              <a:t> </a:t>
            </a:r>
            <a:r>
              <a:rPr lang="en-US" sz="2000" b="1" i="1" dirty="0" err="1"/>
              <a:t>si</a:t>
            </a:r>
            <a:r>
              <a:rPr lang="en-US" sz="2000" b="1" i="1" dirty="0"/>
              <a:t> </a:t>
            </a:r>
            <a:r>
              <a:rPr lang="en-US" sz="2000" b="1" i="1" dirty="0" err="1"/>
              <a:t>cea</a:t>
            </a:r>
            <a:r>
              <a:rPr lang="en-US" sz="2000" b="1" i="1" dirty="0"/>
              <a:t> de </a:t>
            </a:r>
            <a:r>
              <a:rPr lang="en-US" sz="2000" b="1" i="1" dirty="0" err="1"/>
              <a:t>sfârsit</a:t>
            </a:r>
            <a:r>
              <a:rPr lang="en-US" sz="2000" b="1" i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întreaga</a:t>
            </a:r>
            <a:r>
              <a:rPr lang="en-US" sz="2000" dirty="0"/>
              <a:t> </a:t>
            </a:r>
            <a:r>
              <a:rPr lang="en-US" sz="2000" dirty="0" err="1"/>
              <a:t>perioadă</a:t>
            </a:r>
            <a:r>
              <a:rPr lang="en-US" sz="2000" dirty="0"/>
              <a:t> de </a:t>
            </a:r>
            <a:r>
              <a:rPr lang="en-US" sz="2000" dirty="0" err="1"/>
              <a:t>proiect</a:t>
            </a:r>
            <a:r>
              <a:rPr lang="en-US" sz="20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ym typeface="Symbol" panose="05050102010706020507" pitchFamily="18" charset="2"/>
              </a:rPr>
              <a:t>    </a:t>
            </a:r>
            <a:r>
              <a:rPr lang="en-US" sz="2000" b="1" i="1" dirty="0" smtClean="0"/>
              <a:t>Beneficiarul </a:t>
            </a:r>
            <a:r>
              <a:rPr lang="en-US" sz="2000" b="1" i="1" dirty="0" err="1" smtClean="0"/>
              <a:t>responsabil</a:t>
            </a:r>
            <a:endParaRPr lang="en-US" sz="2000" b="1" i="1" dirty="0"/>
          </a:p>
          <a:p>
            <a:pPr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en-US" sz="2000" b="1" i="1" dirty="0" err="1" smtClean="0"/>
              <a:t>Beneficiarii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implicați</a:t>
            </a:r>
            <a:r>
              <a:rPr lang="en-US" sz="2000" b="1" i="1" dirty="0" smtClean="0"/>
              <a:t> </a:t>
            </a:r>
            <a:r>
              <a:rPr lang="en-US" sz="2000" dirty="0" smtClean="0">
                <a:sym typeface="Symbol" panose="05050102010706020507" pitchFamily="18" charset="2"/>
              </a:rPr>
              <a:t> </a:t>
            </a:r>
            <a:r>
              <a:rPr lang="en-US" sz="2000" dirty="0" err="1" smtClean="0">
                <a:sym typeface="Symbol" panose="05050102010706020507" pitchFamily="18" charset="2"/>
              </a:rPr>
              <a:t>descrierea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contribuției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ym typeface="Symbol" panose="05050102010706020507" pitchFamily="18" charset="2"/>
              </a:rPr>
              <a:t>fiecăruia</a:t>
            </a:r>
            <a:endParaRPr lang="en-US" sz="2000" dirty="0" smtClean="0"/>
          </a:p>
          <a:p>
            <a:pPr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en-US" sz="2000" b="1" i="1" dirty="0"/>
              <a:t>Descrierea </a:t>
            </a:r>
            <a:r>
              <a:rPr lang="en-US" sz="2000" b="1" i="1" dirty="0" err="1"/>
              <a:t>activităților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cadrul</a:t>
            </a:r>
            <a:r>
              <a:rPr lang="en-US" sz="2000" b="1" i="1" dirty="0"/>
              <a:t> </a:t>
            </a:r>
            <a:r>
              <a:rPr lang="en-US" sz="2000" b="1" i="1" dirty="0" err="1"/>
              <a:t>grupului</a:t>
            </a:r>
            <a:r>
              <a:rPr lang="en-US" sz="2000" b="1" i="1" dirty="0"/>
              <a:t> de </a:t>
            </a:r>
            <a:r>
              <a:rPr lang="en-US" sz="2000" b="1" i="1" dirty="0" err="1"/>
              <a:t>activități</a:t>
            </a:r>
            <a:r>
              <a:rPr lang="en-US" sz="2000" b="1" i="1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titlu</a:t>
            </a:r>
            <a:r>
              <a:rPr lang="en-US" sz="2000" dirty="0" smtClean="0"/>
              <a:t>, </a:t>
            </a:r>
            <a:r>
              <a:rPr lang="en-US" sz="2000" dirty="0" err="1" smtClean="0"/>
              <a:t>perioadă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început</a:t>
            </a:r>
            <a:r>
              <a:rPr lang="en-US" sz="2000" dirty="0"/>
              <a:t> și </a:t>
            </a:r>
            <a:r>
              <a:rPr lang="en-US" sz="2000" dirty="0" err="1"/>
              <a:t>sfârșit</a:t>
            </a:r>
            <a:r>
              <a:rPr lang="en-US" sz="2000" dirty="0"/>
              <a:t>, </a:t>
            </a:r>
            <a:r>
              <a:rPr lang="en-US" sz="2000" dirty="0" err="1"/>
              <a:t>descriere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smtClean="0"/>
              <a:t>metodologie) </a:t>
            </a:r>
          </a:p>
          <a:p>
            <a:pPr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pt-BR" sz="2000" b="1" i="1" dirty="0"/>
              <a:t>Grupul țintă </a:t>
            </a:r>
            <a:r>
              <a:rPr lang="pt-BR" sz="2000" b="1" i="1" dirty="0" smtClean="0"/>
              <a:t>vizat </a:t>
            </a:r>
            <a:r>
              <a:rPr lang="pt-BR" sz="2000" dirty="0" smtClean="0"/>
              <a:t>(Atenție, să fie cuprins în cel general definit)</a:t>
            </a:r>
            <a:endParaRPr lang="en-US" sz="2000" dirty="0"/>
          </a:p>
          <a:p>
            <a:pPr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en-US" sz="2000" b="1" i="1" dirty="0"/>
              <a:t>Descrierea </a:t>
            </a:r>
            <a:r>
              <a:rPr lang="en-US" sz="2000" b="1" i="1" dirty="0" err="1"/>
              <a:t>livrabelor</a:t>
            </a:r>
            <a:r>
              <a:rPr lang="en-US" sz="2000" b="1" i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valori</a:t>
            </a:r>
            <a:r>
              <a:rPr lang="en-US" sz="2000" dirty="0"/>
              <a:t> țintă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 smtClean="0"/>
              <a:t>lunile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proiect</a:t>
            </a:r>
            <a:r>
              <a:rPr lang="en-US" sz="2000" dirty="0"/>
              <a:t> </a:t>
            </a:r>
            <a:r>
              <a:rPr lang="en-US" sz="2000" dirty="0" err="1"/>
              <a:t>când</a:t>
            </a:r>
            <a:r>
              <a:rPr lang="en-US" sz="2000" dirty="0"/>
              <a:t> </a:t>
            </a:r>
            <a:r>
              <a:rPr lang="en-US" sz="2000" dirty="0" err="1"/>
              <a:t>vor</a:t>
            </a:r>
            <a:r>
              <a:rPr lang="en-US" sz="2000" dirty="0"/>
              <a:t> fi </a:t>
            </a:r>
            <a:r>
              <a:rPr lang="en-US" sz="2000" dirty="0" err="1" smtClean="0"/>
              <a:t>livrate</a:t>
            </a:r>
            <a:r>
              <a:rPr lang="en-US" sz="2000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!!! </a:t>
            </a:r>
            <a:r>
              <a:rPr lang="en-US" sz="2000" dirty="0" err="1" smtClean="0">
                <a:solidFill>
                  <a:srgbClr val="FF0000"/>
                </a:solidFill>
              </a:rPr>
              <a:t>Atenție</a:t>
            </a:r>
            <a:r>
              <a:rPr lang="en-US" sz="2000" dirty="0" smtClean="0">
                <a:solidFill>
                  <a:srgbClr val="FF0000"/>
                </a:solidFill>
              </a:rPr>
              <a:t> – </a:t>
            </a:r>
            <a:r>
              <a:rPr lang="en-US" sz="2000" dirty="0" err="1" smtClean="0">
                <a:solidFill>
                  <a:srgbClr val="FF0000"/>
                </a:solidFill>
              </a:rPr>
              <a:t>Anexa</a:t>
            </a:r>
            <a:r>
              <a:rPr lang="en-US" sz="2000" dirty="0" smtClean="0">
                <a:solidFill>
                  <a:srgbClr val="FF0000"/>
                </a:solidFill>
              </a:rPr>
              <a:t> H3. </a:t>
            </a:r>
            <a:r>
              <a:rPr lang="en-US" sz="2000" dirty="0" err="1" smtClean="0">
                <a:solidFill>
                  <a:srgbClr val="FF0000"/>
                </a:solidFill>
              </a:rPr>
              <a:t>Vizibilitatea</a:t>
            </a:r>
            <a:r>
              <a:rPr lang="en-US" sz="2000" dirty="0" smtClean="0">
                <a:solidFill>
                  <a:srgbClr val="FF0000"/>
                </a:solidFill>
              </a:rPr>
              <a:t> proiectului și a </a:t>
            </a:r>
            <a:r>
              <a:rPr lang="en-US" sz="2000" dirty="0">
                <a:solidFill>
                  <a:srgbClr val="FF0000"/>
                </a:solidFill>
              </a:rPr>
              <a:t>programului </a:t>
            </a:r>
            <a:r>
              <a:rPr lang="en-US" sz="2000" dirty="0" smtClean="0">
                <a:solidFill>
                  <a:srgbClr val="FF0000"/>
                </a:solidFill>
                <a:sym typeface="Symbol" panose="05050102010706020507" pitchFamily="18" charset="2"/>
              </a:rPr>
              <a:t>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Activități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obligatorii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în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vederea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asigurării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vizibilității</a:t>
            </a:r>
            <a:r>
              <a:rPr lang="en-US" sz="2000" dirty="0" smtClean="0">
                <a:solidFill>
                  <a:srgbClr val="FF0000"/>
                </a:solidFill>
              </a:rPr>
              <a:t> !!!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189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GA3. </a:t>
            </a:r>
            <a:r>
              <a:rPr lang="en-US" sz="3200" dirty="0" err="1" smtClean="0">
                <a:solidFill>
                  <a:srgbClr val="FF0000"/>
                </a:solidFill>
              </a:rPr>
              <a:t>Grup</a:t>
            </a:r>
            <a:r>
              <a:rPr lang="en-US" sz="3200" dirty="0" smtClean="0">
                <a:solidFill>
                  <a:srgbClr val="FF0000"/>
                </a:solidFill>
              </a:rPr>
              <a:t> de </a:t>
            </a:r>
            <a:r>
              <a:rPr lang="en-US" sz="3200" dirty="0" err="1" smtClean="0">
                <a:solidFill>
                  <a:srgbClr val="FF0000"/>
                </a:solidFill>
              </a:rPr>
              <a:t>Activități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ce</a:t>
            </a:r>
            <a:r>
              <a:rPr lang="en-US" sz="3200" dirty="0" smtClean="0">
                <a:solidFill>
                  <a:srgbClr val="FF0000"/>
                </a:solidFill>
              </a:rPr>
              <a:t> se </a:t>
            </a:r>
            <a:r>
              <a:rPr lang="en-US" sz="3200" dirty="0" err="1" smtClean="0">
                <a:solidFill>
                  <a:srgbClr val="FF0000"/>
                </a:solidFill>
              </a:rPr>
              <a:t>referă</a:t>
            </a:r>
            <a:r>
              <a:rPr lang="en-US" sz="3200" dirty="0" smtClean="0">
                <a:solidFill>
                  <a:srgbClr val="FF0000"/>
                </a:solidFill>
              </a:rPr>
              <a:t> la </a:t>
            </a:r>
            <a:r>
              <a:rPr lang="en-US" sz="3200" dirty="0" err="1" smtClean="0">
                <a:solidFill>
                  <a:srgbClr val="FF0000"/>
                </a:solidFill>
              </a:rPr>
              <a:t>alte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activități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specifice</a:t>
            </a:r>
            <a:r>
              <a:rPr lang="en-US" sz="3200" dirty="0" smtClean="0">
                <a:solidFill>
                  <a:srgbClr val="FF0000"/>
                </a:solidFill>
              </a:rPr>
              <a:t> proiectului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4697"/>
            <a:ext cx="8229600" cy="5209903"/>
          </a:xfrm>
        </p:spPr>
        <p:txBody>
          <a:bodyPr>
            <a:normAutofit/>
          </a:bodyPr>
          <a:lstStyle/>
          <a:p>
            <a:r>
              <a:rPr lang="en-US" sz="1800" b="1" i="1" dirty="0" smtClean="0"/>
              <a:t>Luna </a:t>
            </a:r>
            <a:r>
              <a:rPr lang="en-US" sz="1800" b="1" i="1" dirty="0"/>
              <a:t>de </a:t>
            </a:r>
            <a:r>
              <a:rPr lang="en-US" sz="1800" b="1" i="1" dirty="0" err="1"/>
              <a:t>început</a:t>
            </a:r>
            <a:r>
              <a:rPr lang="en-US" sz="1800" b="1" i="1" dirty="0"/>
              <a:t> </a:t>
            </a:r>
            <a:r>
              <a:rPr lang="en-US" sz="1800" b="1" i="1" dirty="0" err="1"/>
              <a:t>si</a:t>
            </a:r>
            <a:r>
              <a:rPr lang="en-US" sz="1800" b="1" i="1" dirty="0"/>
              <a:t> </a:t>
            </a:r>
            <a:r>
              <a:rPr lang="en-US" sz="1800" b="1" i="1" dirty="0" err="1"/>
              <a:t>cea</a:t>
            </a:r>
            <a:r>
              <a:rPr lang="en-US" sz="1800" b="1" i="1" dirty="0"/>
              <a:t> de </a:t>
            </a:r>
            <a:r>
              <a:rPr lang="en-US" sz="1800" b="1" i="1" dirty="0" err="1"/>
              <a:t>sfârsit</a:t>
            </a:r>
            <a:r>
              <a:rPr lang="en-US" sz="1800" b="1" i="1" dirty="0"/>
              <a:t> </a:t>
            </a:r>
            <a:endParaRPr lang="en-US" sz="1800" b="1" i="1" dirty="0" smtClean="0"/>
          </a:p>
          <a:p>
            <a:r>
              <a:rPr lang="en-US" sz="1800" b="1" i="1" dirty="0" smtClean="0"/>
              <a:t>Beneficiarul </a:t>
            </a:r>
            <a:r>
              <a:rPr lang="en-US" sz="1800" b="1" i="1" dirty="0" err="1"/>
              <a:t>responsabil</a:t>
            </a:r>
            <a:endParaRPr lang="en-US" sz="1800" b="1" i="1" dirty="0"/>
          </a:p>
          <a:p>
            <a:r>
              <a:rPr lang="en-US" sz="1800" b="1" i="1" dirty="0" err="1"/>
              <a:t>Beneficiarii</a:t>
            </a:r>
            <a:r>
              <a:rPr lang="en-US" sz="1800" b="1" i="1" dirty="0"/>
              <a:t> </a:t>
            </a:r>
            <a:r>
              <a:rPr lang="en-US" sz="1800" b="1" i="1" dirty="0" err="1"/>
              <a:t>implicați</a:t>
            </a:r>
            <a:r>
              <a:rPr lang="en-US" sz="1800" b="1" i="1" dirty="0"/>
              <a:t> </a:t>
            </a:r>
            <a:r>
              <a:rPr lang="en-US" sz="1800" dirty="0" smtClean="0">
                <a:sym typeface="Symbol" panose="05050102010706020507" pitchFamily="18" charset="2"/>
              </a:rPr>
              <a:t></a:t>
            </a:r>
            <a:r>
              <a:rPr lang="en-US" sz="1800" dirty="0" smtClean="0"/>
              <a:t> </a:t>
            </a:r>
            <a:r>
              <a:rPr lang="en-US" sz="1800" dirty="0" err="1" smtClean="0"/>
              <a:t>detalierea</a:t>
            </a:r>
            <a:r>
              <a:rPr lang="en-US" sz="1800" dirty="0" smtClean="0"/>
              <a:t> </a:t>
            </a:r>
            <a:r>
              <a:rPr lang="en-US" sz="1800" dirty="0" err="1"/>
              <a:t>contribuției</a:t>
            </a:r>
            <a:r>
              <a:rPr lang="en-US" sz="1800" dirty="0"/>
              <a:t> </a:t>
            </a:r>
            <a:r>
              <a:rPr lang="en-US" sz="1800" dirty="0" err="1" smtClean="0"/>
              <a:t>fiecăruia</a:t>
            </a:r>
            <a:endParaRPr lang="en-US" sz="1800" dirty="0" smtClean="0"/>
          </a:p>
          <a:p>
            <a:r>
              <a:rPr lang="en-US" sz="1800" b="1" i="1" dirty="0" err="1" smtClean="0"/>
              <a:t>Tabel</a:t>
            </a:r>
            <a:r>
              <a:rPr lang="en-US" sz="1800" dirty="0" smtClean="0"/>
              <a:t> cu </a:t>
            </a:r>
            <a:r>
              <a:rPr lang="en-US" sz="1800" dirty="0" err="1" smtClean="0"/>
              <a:t>rezultatele</a:t>
            </a:r>
            <a:r>
              <a:rPr lang="en-US" sz="1800" dirty="0" smtClean="0"/>
              <a:t> </a:t>
            </a:r>
            <a:r>
              <a:rPr lang="en-US" sz="1800" dirty="0" err="1" smtClean="0"/>
              <a:t>principale</a:t>
            </a:r>
            <a:r>
              <a:rPr lang="en-US" sz="1800" dirty="0" smtClean="0"/>
              <a:t> </a:t>
            </a:r>
            <a:r>
              <a:rPr lang="en-US" sz="1800" dirty="0" err="1" smtClean="0"/>
              <a:t>obținute</a:t>
            </a:r>
            <a:r>
              <a:rPr lang="en-US" sz="1800" dirty="0" smtClean="0"/>
              <a:t> ca </a:t>
            </a:r>
            <a:r>
              <a:rPr lang="en-US" sz="1800" dirty="0" err="1" smtClean="0"/>
              <a:t>urmare</a:t>
            </a:r>
            <a:r>
              <a:rPr lang="en-US" sz="1800" dirty="0" smtClean="0"/>
              <a:t> a </a:t>
            </a:r>
            <a:r>
              <a:rPr lang="en-US" sz="1800" dirty="0" err="1"/>
              <a:t>activităților</a:t>
            </a:r>
            <a:r>
              <a:rPr lang="en-US" sz="1800" dirty="0"/>
              <a:t> </a:t>
            </a:r>
            <a:r>
              <a:rPr lang="en-US" sz="1800" dirty="0" err="1"/>
              <a:t>desfășurate</a:t>
            </a:r>
            <a:r>
              <a:rPr lang="en-US" sz="1800" dirty="0"/>
              <a:t> </a:t>
            </a:r>
          </a:p>
          <a:p>
            <a:endParaRPr lang="en-US" sz="1800" b="1" dirty="0" smtClean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 smtClean="0"/>
              <a:t>Implicarea </a:t>
            </a:r>
            <a:r>
              <a:rPr lang="en-US" sz="1800" b="1" dirty="0" err="1" smtClean="0"/>
              <a:t>Grupul</a:t>
            </a:r>
            <a:r>
              <a:rPr lang="en-US" sz="1800" b="1" dirty="0" smtClean="0"/>
              <a:t> </a:t>
            </a:r>
            <a:r>
              <a:rPr lang="en-US" sz="1800" b="1" dirty="0"/>
              <a:t>țintă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>
                <a:sym typeface="Symbol" panose="05050102010706020507" pitchFamily="18" charset="2"/>
              </a:rPr>
              <a:t></a:t>
            </a:r>
            <a:r>
              <a:rPr lang="en-US" sz="1800" b="1" dirty="0" smtClean="0"/>
              <a:t>  </a:t>
            </a:r>
            <a:r>
              <a:rPr lang="en-US" sz="1800" dirty="0" smtClean="0"/>
              <a:t>Descrierea </a:t>
            </a:r>
            <a:r>
              <a:rPr lang="en-US" sz="1800" dirty="0" err="1" smtClean="0"/>
              <a:t>grupului</a:t>
            </a:r>
            <a:r>
              <a:rPr lang="en-US" sz="1800" dirty="0" smtClean="0"/>
              <a:t> țintă </a:t>
            </a:r>
            <a:r>
              <a:rPr lang="it-IT" sz="1800" dirty="0"/>
              <a:t>(și a altor părți interesate) </a:t>
            </a:r>
            <a:r>
              <a:rPr lang="it-IT" sz="1800" dirty="0" smtClean="0"/>
              <a:t>care </a:t>
            </a:r>
            <a:r>
              <a:rPr lang="en-US" sz="1800" dirty="0" smtClean="0"/>
              <a:t>va </a:t>
            </a:r>
            <a:r>
              <a:rPr lang="en-US" sz="1800" dirty="0" err="1"/>
              <a:t>folosi</a:t>
            </a:r>
            <a:r>
              <a:rPr lang="en-US" sz="1800" dirty="0"/>
              <a:t> </a:t>
            </a:r>
            <a:r>
              <a:rPr lang="en-US" sz="1800" dirty="0" err="1"/>
              <a:t>rezultatele</a:t>
            </a:r>
            <a:r>
              <a:rPr lang="en-US" sz="1800" dirty="0"/>
              <a:t> </a:t>
            </a:r>
            <a:r>
              <a:rPr lang="en-US" sz="1800" dirty="0" err="1"/>
              <a:t>principale</a:t>
            </a:r>
            <a:r>
              <a:rPr lang="en-US" sz="1800" dirty="0"/>
              <a:t> </a:t>
            </a:r>
            <a:r>
              <a:rPr lang="en-US" sz="1800" dirty="0" err="1" smtClean="0"/>
              <a:t>obținute</a:t>
            </a:r>
            <a:r>
              <a:rPr lang="en-US" sz="1800" dirty="0" smtClean="0"/>
              <a:t> in </a:t>
            </a:r>
            <a:r>
              <a:rPr lang="en-US" sz="1800" dirty="0" err="1" smtClean="0"/>
              <a:t>acest</a:t>
            </a:r>
            <a:r>
              <a:rPr lang="en-US" sz="1800" dirty="0" smtClean="0"/>
              <a:t> </a:t>
            </a:r>
            <a:r>
              <a:rPr lang="en-US" sz="1800" dirty="0" err="1" smtClean="0"/>
              <a:t>grup</a:t>
            </a:r>
            <a:r>
              <a:rPr lang="en-US" sz="1800" dirty="0" smtClean="0"/>
              <a:t> de </a:t>
            </a:r>
            <a:r>
              <a:rPr lang="en-US" sz="1800" dirty="0" err="1" smtClean="0"/>
              <a:t>activități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>
                <a:sym typeface="Symbol" panose="05050102010706020507" pitchFamily="18" charset="2"/>
              </a:rPr>
              <a:t></a:t>
            </a:r>
            <a:r>
              <a:rPr lang="en-US" sz="1800" dirty="0" smtClean="0"/>
              <a:t>  Descrierea </a:t>
            </a:r>
            <a:r>
              <a:rPr lang="en-US" sz="1800" dirty="0" err="1" smtClean="0"/>
              <a:t>implicării</a:t>
            </a:r>
            <a:r>
              <a:rPr lang="en-US" sz="1800" dirty="0" smtClean="0"/>
              <a:t> </a:t>
            </a:r>
            <a:r>
              <a:rPr lang="en-US" sz="1800" dirty="0" err="1" smtClean="0"/>
              <a:t>grupului</a:t>
            </a:r>
            <a:r>
              <a:rPr lang="en-US" sz="1800" dirty="0" smtClean="0"/>
              <a:t> </a:t>
            </a:r>
            <a:r>
              <a:rPr lang="en-US" sz="1800" dirty="0"/>
              <a:t>țintă (și </a:t>
            </a:r>
            <a:r>
              <a:rPr lang="en-US" sz="1800" dirty="0" smtClean="0"/>
              <a:t>a </a:t>
            </a:r>
            <a:r>
              <a:rPr lang="en-US" sz="1800" dirty="0" err="1" smtClean="0"/>
              <a:t>altor</a:t>
            </a:r>
            <a:r>
              <a:rPr lang="en-US" sz="1800" dirty="0" smtClean="0"/>
              <a:t> </a:t>
            </a:r>
            <a:r>
              <a:rPr lang="en-US" sz="1800" dirty="0" err="1" smtClean="0"/>
              <a:t>părți</a:t>
            </a:r>
            <a:r>
              <a:rPr lang="en-US" sz="1800" dirty="0" smtClean="0"/>
              <a:t> </a:t>
            </a:r>
            <a:r>
              <a:rPr lang="en-US" sz="1800" dirty="0" err="1"/>
              <a:t>interesate</a:t>
            </a:r>
            <a:r>
              <a:rPr lang="en-US" sz="1800" dirty="0"/>
              <a:t>)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</a:t>
            </a:r>
            <a:r>
              <a:rPr lang="en-US" sz="1800" dirty="0" err="1"/>
              <a:t>rezultatelor</a:t>
            </a:r>
            <a:r>
              <a:rPr lang="en-US" sz="1800" dirty="0"/>
              <a:t> </a:t>
            </a:r>
            <a:r>
              <a:rPr lang="en-US" sz="1800" dirty="0" err="1"/>
              <a:t>principale</a:t>
            </a:r>
            <a:r>
              <a:rPr lang="en-US" sz="1800" dirty="0"/>
              <a:t> ale </a:t>
            </a:r>
            <a:r>
              <a:rPr lang="en-US" sz="1800" dirty="0" smtClean="0"/>
              <a:t>proiectului</a:t>
            </a:r>
          </a:p>
          <a:p>
            <a:r>
              <a:rPr lang="en-US" sz="1800" b="1" i="1" dirty="0" smtClean="0"/>
              <a:t>Descrierea </a:t>
            </a:r>
            <a:r>
              <a:rPr lang="en-US" sz="1800" b="1" i="1" dirty="0" err="1"/>
              <a:t>activităților</a:t>
            </a:r>
            <a:r>
              <a:rPr lang="en-US" sz="1800" b="1" i="1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cadrul</a:t>
            </a:r>
            <a:r>
              <a:rPr lang="en-US" sz="1800" dirty="0"/>
              <a:t> </a:t>
            </a:r>
            <a:r>
              <a:rPr lang="en-US" sz="1800" dirty="0" err="1"/>
              <a:t>grupului</a:t>
            </a:r>
            <a:r>
              <a:rPr lang="en-US" sz="1800" dirty="0"/>
              <a:t> de </a:t>
            </a:r>
            <a:r>
              <a:rPr lang="en-US" sz="1800" dirty="0" err="1"/>
              <a:t>activități</a:t>
            </a:r>
            <a:r>
              <a:rPr lang="en-US" sz="1800" dirty="0"/>
              <a:t> (</a:t>
            </a:r>
            <a:r>
              <a:rPr lang="en-US" sz="1800" dirty="0" err="1"/>
              <a:t>titlu</a:t>
            </a:r>
            <a:r>
              <a:rPr lang="en-US" sz="1800" dirty="0"/>
              <a:t>, </a:t>
            </a:r>
            <a:r>
              <a:rPr lang="en-US" sz="1800" dirty="0" err="1"/>
              <a:t>perioadă</a:t>
            </a:r>
            <a:r>
              <a:rPr lang="en-US" sz="1800" dirty="0"/>
              <a:t> de </a:t>
            </a:r>
            <a:r>
              <a:rPr lang="en-US" sz="1800" dirty="0" err="1"/>
              <a:t>început</a:t>
            </a:r>
            <a:r>
              <a:rPr lang="en-US" sz="1800" dirty="0"/>
              <a:t> și </a:t>
            </a:r>
            <a:r>
              <a:rPr lang="en-US" sz="1800" dirty="0" err="1"/>
              <a:t>sfârșit</a:t>
            </a:r>
            <a:r>
              <a:rPr lang="en-US" sz="1800" dirty="0"/>
              <a:t>, </a:t>
            </a:r>
            <a:r>
              <a:rPr lang="en-US" sz="1800" dirty="0" err="1"/>
              <a:t>descriere</a:t>
            </a:r>
            <a:r>
              <a:rPr lang="en-US" sz="1800" dirty="0"/>
              <a:t> și metodologie) </a:t>
            </a:r>
          </a:p>
          <a:p>
            <a:r>
              <a:rPr lang="en-US" sz="1800" b="1" i="1" dirty="0"/>
              <a:t>Descrierea </a:t>
            </a:r>
            <a:r>
              <a:rPr lang="en-US" sz="1800" b="1" i="1" dirty="0" err="1" smtClean="0"/>
              <a:t>livrabilelor</a:t>
            </a:r>
            <a:r>
              <a:rPr lang="en-US" sz="1800" b="1" i="1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valori</a:t>
            </a:r>
            <a:r>
              <a:rPr lang="en-US" sz="1800" dirty="0"/>
              <a:t> țintă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 smtClean="0"/>
              <a:t>lunile</a:t>
            </a:r>
            <a:r>
              <a:rPr lang="en-US" sz="1800" dirty="0" smtClean="0"/>
              <a:t> </a:t>
            </a:r>
            <a:r>
              <a:rPr lang="en-US" sz="1800" dirty="0"/>
              <a:t>de </a:t>
            </a:r>
            <a:r>
              <a:rPr lang="en-US" sz="1800" dirty="0" err="1"/>
              <a:t>proiect</a:t>
            </a:r>
            <a:r>
              <a:rPr lang="en-US" sz="1800" dirty="0"/>
              <a:t> </a:t>
            </a:r>
            <a:r>
              <a:rPr lang="en-US" sz="1800" dirty="0" err="1"/>
              <a:t>când</a:t>
            </a:r>
            <a:r>
              <a:rPr lang="en-US" sz="1800" dirty="0"/>
              <a:t> </a:t>
            </a:r>
            <a:r>
              <a:rPr lang="en-US" sz="1800" dirty="0" err="1"/>
              <a:t>vor</a:t>
            </a:r>
            <a:r>
              <a:rPr lang="en-US" sz="1800" dirty="0"/>
              <a:t> fi </a:t>
            </a:r>
            <a:r>
              <a:rPr lang="en-US" sz="1800" dirty="0" err="1"/>
              <a:t>livrate</a:t>
            </a:r>
            <a:r>
              <a:rPr lang="en-US" sz="1800" dirty="0"/>
              <a:t>)</a:t>
            </a:r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71649" y="2696390"/>
            <a:ext cx="1219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Output (</a:t>
            </a:r>
            <a:r>
              <a:rPr lang="en-US" sz="1400" dirty="0" err="1" smtClean="0"/>
              <a:t>Realizari</a:t>
            </a:r>
            <a:r>
              <a:rPr lang="en-US" sz="1400" dirty="0" smtClean="0"/>
              <a:t>) </a:t>
            </a:r>
            <a:r>
              <a:rPr lang="en-US" sz="1400" dirty="0" err="1" smtClean="0"/>
              <a:t>principale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499359" y="2737756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Descrierea </a:t>
            </a:r>
            <a:r>
              <a:rPr lang="en-US" sz="1200" dirty="0" err="1" smtClean="0"/>
              <a:t>outputurilor</a:t>
            </a:r>
            <a:r>
              <a:rPr lang="en-US" sz="1200" dirty="0" smtClean="0"/>
              <a:t> și a  </a:t>
            </a:r>
            <a:r>
              <a:rPr lang="en-US" sz="1200" dirty="0" err="1" smtClean="0"/>
              <a:t>unităților</a:t>
            </a:r>
            <a:r>
              <a:rPr lang="en-US" sz="1200" dirty="0" smtClean="0"/>
              <a:t> </a:t>
            </a:r>
            <a:r>
              <a:rPr lang="en-US" sz="1200" dirty="0"/>
              <a:t>de </a:t>
            </a:r>
            <a:r>
              <a:rPr lang="en-US" sz="1200" dirty="0" err="1"/>
              <a:t>măsură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4698274" y="2720337"/>
            <a:ext cx="1219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Valoarea</a:t>
            </a:r>
            <a:r>
              <a:rPr lang="en-US" sz="1400" dirty="0" smtClean="0"/>
              <a:t> </a:t>
            </a:r>
            <a:r>
              <a:rPr lang="en-US" sz="1400" dirty="0" err="1" smtClean="0"/>
              <a:t>indicatorului</a:t>
            </a:r>
            <a:r>
              <a:rPr lang="en-US" sz="1400" dirty="0" smtClean="0"/>
              <a:t> de output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6510745" y="2720337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Rezultatul</a:t>
            </a:r>
            <a:r>
              <a:rPr lang="en-US" sz="1200" dirty="0" smtClean="0"/>
              <a:t> proiectului </a:t>
            </a:r>
            <a:r>
              <a:rPr lang="en-US" sz="1200" dirty="0" err="1" smtClean="0"/>
              <a:t>vizat</a:t>
            </a:r>
            <a:r>
              <a:rPr lang="en-US" sz="1200" dirty="0" smtClean="0"/>
              <a:t> de </a:t>
            </a:r>
            <a:r>
              <a:rPr lang="en-US" sz="1200" dirty="0" err="1" smtClean="0"/>
              <a:t>aceste</a:t>
            </a:r>
            <a:r>
              <a:rPr lang="en-US" sz="1200" dirty="0" smtClean="0"/>
              <a:t> </a:t>
            </a:r>
            <a:r>
              <a:rPr lang="en-US" sz="1200" dirty="0" err="1" smtClean="0"/>
              <a:t>outputuri</a:t>
            </a:r>
            <a:r>
              <a:rPr lang="en-US" sz="1200" dirty="0" smtClean="0"/>
              <a:t> (</a:t>
            </a:r>
            <a:r>
              <a:rPr lang="en-US" sz="1200" dirty="0" err="1" smtClean="0"/>
              <a:t>realizari</a:t>
            </a:r>
            <a:r>
              <a:rPr lang="en-US" sz="1200" dirty="0"/>
              <a:t>)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1936024" y="2898865"/>
            <a:ext cx="533400" cy="14913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65269" y="2924992"/>
            <a:ext cx="596538" cy="1992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953941" y="2884712"/>
            <a:ext cx="520337" cy="246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43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GA4. </a:t>
            </a:r>
            <a:r>
              <a:rPr lang="en-US" sz="3600" dirty="0" err="1">
                <a:solidFill>
                  <a:srgbClr val="FF0000"/>
                </a:solidFill>
              </a:rPr>
              <a:t>Lucrări</a:t>
            </a:r>
            <a:r>
              <a:rPr lang="en-US" sz="3600" dirty="0">
                <a:solidFill>
                  <a:srgbClr val="FF0000"/>
                </a:solidFill>
              </a:rPr>
              <a:t> / </a:t>
            </a:r>
            <a:r>
              <a:rPr lang="en-US" sz="3600" dirty="0" err="1" smtClean="0">
                <a:solidFill>
                  <a:srgbClr val="FF0000"/>
                </a:solidFill>
              </a:rPr>
              <a:t>Infrastructură</a:t>
            </a:r>
            <a:r>
              <a:rPr lang="en-US" sz="3600" dirty="0" smtClean="0">
                <a:solidFill>
                  <a:srgbClr val="FF0000"/>
                </a:solidFill>
              </a:rPr>
              <a:t>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500" b="1" i="1" dirty="0"/>
              <a:t>Luna de </a:t>
            </a:r>
            <a:r>
              <a:rPr lang="en-US" sz="1500" b="1" i="1" dirty="0" err="1"/>
              <a:t>început</a:t>
            </a:r>
            <a:r>
              <a:rPr lang="en-US" sz="1500" b="1" i="1" dirty="0"/>
              <a:t> ș</a:t>
            </a:r>
            <a:r>
              <a:rPr lang="en-US" sz="1500" b="1" i="1" dirty="0" smtClean="0"/>
              <a:t>i </a:t>
            </a:r>
            <a:r>
              <a:rPr lang="en-US" sz="1500" b="1" i="1" dirty="0"/>
              <a:t>de </a:t>
            </a:r>
            <a:r>
              <a:rPr lang="en-US" sz="1500" b="1" i="1" dirty="0" err="1"/>
              <a:t>sfârsit</a:t>
            </a:r>
            <a:r>
              <a:rPr lang="en-US" sz="1500" b="1" i="1" dirty="0"/>
              <a:t> </a:t>
            </a:r>
          </a:p>
          <a:p>
            <a:pPr>
              <a:lnSpc>
                <a:spcPct val="120000"/>
              </a:lnSpc>
            </a:pPr>
            <a:r>
              <a:rPr lang="en-US" sz="1500" b="1" i="1" dirty="0"/>
              <a:t>Beneficiarul </a:t>
            </a:r>
            <a:r>
              <a:rPr lang="en-US" sz="1500" b="1" i="1" dirty="0" err="1"/>
              <a:t>responsabil</a:t>
            </a:r>
            <a:endParaRPr lang="en-US" sz="1500" b="1" i="1" dirty="0"/>
          </a:p>
          <a:p>
            <a:pPr>
              <a:lnSpc>
                <a:spcPct val="120000"/>
              </a:lnSpc>
            </a:pPr>
            <a:r>
              <a:rPr lang="en-US" sz="1500" b="1" i="1" dirty="0" err="1"/>
              <a:t>Beneficiarii</a:t>
            </a:r>
            <a:r>
              <a:rPr lang="en-US" sz="1500" b="1" i="1" dirty="0"/>
              <a:t> </a:t>
            </a:r>
            <a:r>
              <a:rPr lang="en-US" sz="1500" b="1" i="1" dirty="0" err="1"/>
              <a:t>implicați</a:t>
            </a:r>
            <a:r>
              <a:rPr lang="en-US" sz="1500" dirty="0"/>
              <a:t> </a:t>
            </a:r>
            <a:r>
              <a:rPr lang="en-US" sz="1500" dirty="0" smtClean="0">
                <a:sym typeface="Symbol" panose="05050102010706020507" pitchFamily="18" charset="2"/>
              </a:rPr>
              <a:t></a:t>
            </a:r>
            <a:r>
              <a:rPr lang="en-US" sz="1500" dirty="0" smtClean="0"/>
              <a:t> </a:t>
            </a:r>
            <a:r>
              <a:rPr lang="en-US" sz="1500" dirty="0" err="1"/>
              <a:t>detalierea</a:t>
            </a:r>
            <a:r>
              <a:rPr lang="en-US" sz="1500" dirty="0"/>
              <a:t> </a:t>
            </a:r>
            <a:r>
              <a:rPr lang="en-US" sz="1500" dirty="0" err="1"/>
              <a:t>contribuției</a:t>
            </a:r>
            <a:r>
              <a:rPr lang="en-US" sz="1500" dirty="0"/>
              <a:t> </a:t>
            </a:r>
            <a:r>
              <a:rPr lang="en-US" sz="1500" dirty="0" err="1"/>
              <a:t>fiecăruia</a:t>
            </a:r>
            <a:endParaRPr lang="en-US" sz="1500" dirty="0"/>
          </a:p>
          <a:p>
            <a:pPr>
              <a:lnSpc>
                <a:spcPct val="120000"/>
              </a:lnSpc>
            </a:pPr>
            <a:r>
              <a:rPr lang="en-US" sz="1500" dirty="0" err="1" smtClean="0"/>
              <a:t>Argumentarea</a:t>
            </a:r>
            <a:r>
              <a:rPr lang="en-US" sz="1500" dirty="0" smtClean="0"/>
              <a:t> </a:t>
            </a:r>
            <a:r>
              <a:rPr lang="en-US" sz="1500" b="1" i="1" dirty="0" err="1" smtClean="0"/>
              <a:t>necesității</a:t>
            </a:r>
            <a:r>
              <a:rPr lang="en-US" sz="1500" b="1" i="1" dirty="0" smtClean="0"/>
              <a:t> </a:t>
            </a:r>
            <a:r>
              <a:rPr lang="en-US" sz="1500" b="1" i="1" dirty="0" err="1" smtClean="0"/>
              <a:t>lucrărilor</a:t>
            </a:r>
            <a:r>
              <a:rPr lang="en-US" sz="1500" b="1" i="1" dirty="0" smtClean="0"/>
              <a:t> </a:t>
            </a:r>
            <a:r>
              <a:rPr lang="en-US" sz="1500" dirty="0" err="1" smtClean="0"/>
              <a:t>în</a:t>
            </a:r>
            <a:r>
              <a:rPr lang="en-US" sz="1500" dirty="0" smtClean="0"/>
              <a:t> </a:t>
            </a:r>
            <a:r>
              <a:rPr lang="en-US" sz="1500" dirty="0" err="1" smtClean="0"/>
              <a:t>vederea</a:t>
            </a:r>
            <a:r>
              <a:rPr lang="en-US" sz="1500" dirty="0" smtClean="0"/>
              <a:t> </a:t>
            </a:r>
            <a:r>
              <a:rPr lang="en-US" sz="1500" dirty="0" err="1" smtClean="0"/>
              <a:t>atingerii</a:t>
            </a:r>
            <a:r>
              <a:rPr lang="en-US" sz="1500" dirty="0" smtClean="0"/>
              <a:t> </a:t>
            </a:r>
            <a:r>
              <a:rPr lang="en-US" sz="1500" dirty="0" err="1" smtClean="0"/>
              <a:t>obiectivelor</a:t>
            </a:r>
            <a:r>
              <a:rPr lang="en-US" sz="1500" dirty="0" smtClean="0"/>
              <a:t> </a:t>
            </a:r>
            <a:r>
              <a:rPr lang="en-US" sz="1500" dirty="0"/>
              <a:t>și </a:t>
            </a:r>
            <a:r>
              <a:rPr lang="en-US" sz="1500" dirty="0" err="1" smtClean="0"/>
              <a:t>rezultatelor</a:t>
            </a:r>
            <a:r>
              <a:rPr lang="en-US" sz="1500" dirty="0" smtClean="0"/>
              <a:t> proiectului, </a:t>
            </a:r>
            <a:r>
              <a:rPr lang="en-US" sz="1500" dirty="0" err="1" smtClean="0"/>
              <a:t>descrierea</a:t>
            </a:r>
            <a:r>
              <a:rPr lang="en-US" sz="1500" dirty="0" smtClean="0"/>
              <a:t> </a:t>
            </a:r>
            <a:r>
              <a:rPr lang="en-US" sz="1500" dirty="0" err="1" smtClean="0"/>
              <a:t>celor</a:t>
            </a:r>
            <a:r>
              <a:rPr lang="en-US" sz="1500" dirty="0" smtClean="0"/>
              <a:t> care </a:t>
            </a:r>
            <a:r>
              <a:rPr lang="en-US" sz="1500" dirty="0" err="1" smtClean="0"/>
              <a:t>vor</a:t>
            </a:r>
            <a:r>
              <a:rPr lang="en-US" sz="1500" dirty="0" smtClean="0"/>
              <a:t> </a:t>
            </a:r>
            <a:r>
              <a:rPr lang="en-US" sz="1500" dirty="0" err="1" smtClean="0"/>
              <a:t>beneficia</a:t>
            </a:r>
            <a:r>
              <a:rPr lang="en-US" sz="1500" dirty="0" smtClean="0"/>
              <a:t> și modul</a:t>
            </a:r>
            <a:r>
              <a:rPr lang="en-US" sz="1500" dirty="0"/>
              <a:t> </a:t>
            </a:r>
            <a:r>
              <a:rPr lang="en-US" sz="1500" dirty="0" err="1" smtClean="0"/>
              <a:t>în</a:t>
            </a:r>
            <a:r>
              <a:rPr lang="en-US" sz="1500" dirty="0" smtClean="0"/>
              <a:t> care se </a:t>
            </a:r>
            <a:r>
              <a:rPr lang="en-US" sz="1500" dirty="0" err="1" smtClean="0"/>
              <a:t>va</a:t>
            </a:r>
            <a:r>
              <a:rPr lang="en-US" sz="1500" dirty="0" smtClean="0"/>
              <a:t> </a:t>
            </a:r>
            <a:r>
              <a:rPr lang="en-US" sz="1500" dirty="0" err="1" smtClean="0"/>
              <a:t>efectua</a:t>
            </a:r>
            <a:endParaRPr lang="en-US" sz="1500" dirty="0">
              <a:sym typeface="Symbol" panose="05050102010706020507" pitchFamily="18" charset="2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1500" dirty="0" err="1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sz="1500" dirty="0" err="1" smtClean="0">
                <a:solidFill>
                  <a:srgbClr val="FF0000"/>
                </a:solidFill>
              </a:rPr>
              <a:t>ecesitatea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componentei</a:t>
            </a:r>
            <a:r>
              <a:rPr lang="en-US" sz="1500" dirty="0">
                <a:solidFill>
                  <a:srgbClr val="FF0000"/>
                </a:solidFill>
              </a:rPr>
              <a:t> de </a:t>
            </a:r>
            <a:r>
              <a:rPr lang="en-US" sz="1500" dirty="0" err="1">
                <a:solidFill>
                  <a:srgbClr val="FF0000"/>
                </a:solidFill>
              </a:rPr>
              <a:t>infrastructură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 smtClean="0">
                <a:solidFill>
                  <a:srgbClr val="FF0000"/>
                </a:solidFill>
              </a:rPr>
              <a:t>trebuie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r>
              <a:rPr lang="en-US" sz="1500" dirty="0" err="1" smtClean="0">
                <a:solidFill>
                  <a:srgbClr val="FF0000"/>
                </a:solidFill>
              </a:rPr>
              <a:t>să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r>
              <a:rPr lang="en-US" sz="1500" dirty="0" err="1" smtClean="0">
                <a:solidFill>
                  <a:srgbClr val="FF0000"/>
                </a:solidFill>
              </a:rPr>
              <a:t>facă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r>
              <a:rPr lang="en-US" sz="1500" dirty="0">
                <a:solidFill>
                  <a:srgbClr val="FF0000"/>
                </a:solidFill>
              </a:rPr>
              <a:t>parte </a:t>
            </a:r>
            <a:r>
              <a:rPr lang="en-US" sz="1500" dirty="0" err="1">
                <a:solidFill>
                  <a:srgbClr val="FF0000"/>
                </a:solidFill>
              </a:rPr>
              <a:t>în</a:t>
            </a:r>
            <a:r>
              <a:rPr lang="en-US" sz="1500" dirty="0">
                <a:solidFill>
                  <a:srgbClr val="FF0000"/>
                </a:solidFill>
              </a:rPr>
              <a:t> mod explicit </a:t>
            </a:r>
            <a:r>
              <a:rPr lang="en-US" sz="1500" dirty="0" smtClean="0">
                <a:solidFill>
                  <a:srgbClr val="FF0000"/>
                </a:solidFill>
              </a:rPr>
              <a:t>din </a:t>
            </a:r>
            <a:r>
              <a:rPr lang="en-US" sz="1500" dirty="0" err="1" smtClean="0">
                <a:solidFill>
                  <a:srgbClr val="FF0000"/>
                </a:solidFill>
              </a:rPr>
              <a:t>problemele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r>
              <a:rPr lang="en-US" sz="1500" dirty="0" err="1" smtClean="0">
                <a:solidFill>
                  <a:srgbClr val="FF0000"/>
                </a:solidFill>
              </a:rPr>
              <a:t>identificate</a:t>
            </a:r>
            <a:r>
              <a:rPr lang="en-US" sz="1500" dirty="0" smtClean="0">
                <a:solidFill>
                  <a:srgbClr val="FF0000"/>
                </a:solidFill>
              </a:rPr>
              <a:t> de </a:t>
            </a:r>
            <a:r>
              <a:rPr lang="en-US" sz="1500" dirty="0" err="1" smtClean="0">
                <a:solidFill>
                  <a:srgbClr val="FF0000"/>
                </a:solidFill>
              </a:rPr>
              <a:t>proiect</a:t>
            </a:r>
            <a:endParaRPr lang="en-US" sz="1500" dirty="0" smtClean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1500" dirty="0" err="1">
                <a:solidFill>
                  <a:srgbClr val="FF0000"/>
                </a:solidFill>
              </a:rPr>
              <a:t>Executarea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componentei</a:t>
            </a:r>
            <a:r>
              <a:rPr lang="en-US" sz="1500" dirty="0">
                <a:solidFill>
                  <a:srgbClr val="FF0000"/>
                </a:solidFill>
              </a:rPr>
              <a:t> de </a:t>
            </a:r>
            <a:r>
              <a:rPr lang="en-US" sz="1500" dirty="0" err="1">
                <a:solidFill>
                  <a:srgbClr val="FF0000"/>
                </a:solidFill>
              </a:rPr>
              <a:t>infrastructură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trebuie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să</a:t>
            </a:r>
            <a:r>
              <a:rPr lang="en-US" sz="1500" dirty="0">
                <a:solidFill>
                  <a:srgbClr val="FF0000"/>
                </a:solidFill>
              </a:rPr>
              <a:t> se </a:t>
            </a:r>
            <a:r>
              <a:rPr lang="en-US" sz="1500" dirty="0" err="1">
                <a:solidFill>
                  <a:srgbClr val="FF0000"/>
                </a:solidFill>
              </a:rPr>
              <a:t>justifice</a:t>
            </a:r>
            <a:r>
              <a:rPr lang="en-US" sz="1500" dirty="0">
                <a:solidFill>
                  <a:srgbClr val="FF0000"/>
                </a:solidFill>
              </a:rPr>
              <a:t> ca parte a </a:t>
            </a:r>
            <a:r>
              <a:rPr lang="en-US" sz="1500" dirty="0" err="1">
                <a:solidFill>
                  <a:srgbClr val="FF0000"/>
                </a:solidFill>
              </a:rPr>
              <a:t>soluției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identificate</a:t>
            </a:r>
            <a:r>
              <a:rPr lang="en-US" sz="1500" dirty="0">
                <a:solidFill>
                  <a:srgbClr val="FF0000"/>
                </a:solidFill>
              </a:rPr>
              <a:t> de </a:t>
            </a:r>
            <a:r>
              <a:rPr lang="en-US" sz="1500" dirty="0" err="1">
                <a:solidFill>
                  <a:srgbClr val="FF0000"/>
                </a:solidFill>
              </a:rPr>
              <a:t>proiect</a:t>
            </a:r>
            <a:endParaRPr lang="en-US" sz="1500" dirty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1500" dirty="0" err="1">
                <a:solidFill>
                  <a:srgbClr val="FF0000"/>
                </a:solidFill>
              </a:rPr>
              <a:t>Justificarea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clară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în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ceea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privește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relevanța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componentei</a:t>
            </a:r>
            <a:r>
              <a:rPr lang="en-US" sz="1500" dirty="0">
                <a:solidFill>
                  <a:srgbClr val="FF0000"/>
                </a:solidFill>
              </a:rPr>
              <a:t> de </a:t>
            </a:r>
            <a:r>
              <a:rPr lang="en-US" sz="1500" dirty="0" err="1">
                <a:solidFill>
                  <a:srgbClr val="FF0000"/>
                </a:solidFill>
              </a:rPr>
              <a:t>infrastructură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pentru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ambele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părți</a:t>
            </a:r>
            <a:r>
              <a:rPr lang="en-US" sz="1500" dirty="0">
                <a:solidFill>
                  <a:srgbClr val="FF0000"/>
                </a:solidFill>
              </a:rPr>
              <a:t> ale </a:t>
            </a:r>
            <a:r>
              <a:rPr lang="en-US" sz="1500" dirty="0" err="1" smtClean="0">
                <a:solidFill>
                  <a:srgbClr val="FF0000"/>
                </a:solidFill>
              </a:rPr>
              <a:t>graniței</a:t>
            </a:r>
            <a:endParaRPr lang="en-US" sz="1500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500" dirty="0" err="1" smtClean="0"/>
              <a:t>Descrieriea</a:t>
            </a:r>
            <a:r>
              <a:rPr lang="en-US" sz="1500" b="1" i="1" dirty="0" smtClean="0"/>
              <a:t> </a:t>
            </a:r>
            <a:r>
              <a:rPr lang="en-US" sz="1500" b="1" i="1" dirty="0" err="1" smtClean="0"/>
              <a:t>Locației</a:t>
            </a:r>
            <a:r>
              <a:rPr lang="en-US" sz="1500" b="1" i="1" dirty="0" smtClean="0"/>
              <a:t> </a:t>
            </a:r>
            <a:r>
              <a:rPr lang="en-US" sz="1500" b="1" i="1" dirty="0" err="1" smtClean="0"/>
              <a:t>infrastructurii</a:t>
            </a:r>
            <a:endParaRPr lang="en-US" sz="1500" b="1" i="1" dirty="0" smtClean="0"/>
          </a:p>
          <a:p>
            <a:pPr lvl="0">
              <a:lnSpc>
                <a:spcPct val="120000"/>
              </a:lnSpc>
            </a:pPr>
            <a:r>
              <a:rPr lang="en-US" sz="1500" b="1" i="1" dirty="0">
                <a:solidFill>
                  <a:prstClr val="black"/>
                </a:solidFill>
              </a:rPr>
              <a:t>Descrierea </a:t>
            </a:r>
            <a:r>
              <a:rPr lang="en-US" sz="1500" b="1" i="1" dirty="0" err="1">
                <a:solidFill>
                  <a:prstClr val="black"/>
                </a:solidFill>
              </a:rPr>
              <a:t>infrastructurii</a:t>
            </a:r>
            <a:r>
              <a:rPr lang="en-US" sz="1500" b="1" i="1" dirty="0">
                <a:solidFill>
                  <a:prstClr val="black"/>
                </a:solidFill>
              </a:rPr>
              <a:t> </a:t>
            </a:r>
            <a:r>
              <a:rPr lang="en-US" sz="1500" dirty="0">
                <a:solidFill>
                  <a:prstClr val="black"/>
                </a:solidFill>
              </a:rPr>
              <a:t>(ca </a:t>
            </a:r>
            <a:r>
              <a:rPr lang="en-US" sz="1500" dirty="0" err="1">
                <a:solidFill>
                  <a:prstClr val="black"/>
                </a:solidFill>
              </a:rPr>
              <a:t>rezultat</a:t>
            </a:r>
            <a:r>
              <a:rPr lang="en-US" sz="1500" dirty="0">
                <a:solidFill>
                  <a:prstClr val="black"/>
                </a:solidFill>
              </a:rPr>
              <a:t> al </a:t>
            </a:r>
            <a:r>
              <a:rPr lang="en-US" sz="1500" dirty="0" err="1">
                <a:solidFill>
                  <a:prstClr val="black"/>
                </a:solidFill>
              </a:rPr>
              <a:t>execuției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lucrărilor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și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instalării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echipamentelor</a:t>
            </a:r>
            <a:r>
              <a:rPr lang="en-US" sz="1500" dirty="0">
                <a:solidFill>
                  <a:prstClr val="black"/>
                </a:solidFill>
              </a:rPr>
              <a:t>, </a:t>
            </a:r>
            <a:r>
              <a:rPr lang="en-US" sz="1500" dirty="0" err="1">
                <a:solidFill>
                  <a:prstClr val="black"/>
                </a:solidFill>
              </a:rPr>
              <a:t>unde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este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cazul</a:t>
            </a:r>
            <a:r>
              <a:rPr lang="en-US" sz="1500" dirty="0">
                <a:solidFill>
                  <a:prstClr val="black"/>
                </a:solidFill>
              </a:rPr>
              <a:t>)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1500" dirty="0" err="1">
                <a:solidFill>
                  <a:srgbClr val="FF0000"/>
                </a:solidFill>
              </a:rPr>
              <a:t>Specificațiile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tehnice</a:t>
            </a:r>
            <a:r>
              <a:rPr lang="en-US" sz="1500" dirty="0">
                <a:solidFill>
                  <a:srgbClr val="FF0000"/>
                </a:solidFill>
              </a:rPr>
              <a:t>, </a:t>
            </a:r>
            <a:r>
              <a:rPr lang="en-US" sz="1500" dirty="0" err="1">
                <a:solidFill>
                  <a:srgbClr val="FF0000"/>
                </a:solidFill>
              </a:rPr>
              <a:t>funcționale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și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economice</a:t>
            </a:r>
            <a:r>
              <a:rPr lang="en-US" sz="1500" dirty="0">
                <a:solidFill>
                  <a:srgbClr val="FF0000"/>
                </a:solidFill>
              </a:rPr>
              <a:t> ale </a:t>
            </a:r>
            <a:r>
              <a:rPr lang="en-US" sz="1500" dirty="0" err="1">
                <a:solidFill>
                  <a:srgbClr val="FF0000"/>
                </a:solidFill>
              </a:rPr>
              <a:t>lucrărilor</a:t>
            </a:r>
            <a:r>
              <a:rPr lang="en-US" sz="1500" dirty="0">
                <a:solidFill>
                  <a:srgbClr val="FF0000"/>
                </a:solidFill>
              </a:rPr>
              <a:t> care </a:t>
            </a:r>
            <a:r>
              <a:rPr lang="en-US" sz="1500" dirty="0" err="1">
                <a:solidFill>
                  <a:srgbClr val="FF0000"/>
                </a:solidFill>
              </a:rPr>
              <a:t>urmează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să</a:t>
            </a:r>
            <a:r>
              <a:rPr lang="en-US" sz="1500" dirty="0">
                <a:solidFill>
                  <a:srgbClr val="FF0000"/>
                </a:solidFill>
              </a:rPr>
              <a:t> fie </a:t>
            </a:r>
            <a:r>
              <a:rPr lang="en-US" sz="1500" dirty="0" err="1">
                <a:solidFill>
                  <a:srgbClr val="FF0000"/>
                </a:solidFill>
              </a:rPr>
              <a:t>executate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și</a:t>
            </a:r>
            <a:r>
              <a:rPr lang="en-US" sz="1500" dirty="0">
                <a:solidFill>
                  <a:srgbClr val="FF0000"/>
                </a:solidFill>
              </a:rPr>
              <a:t>  </a:t>
            </a:r>
            <a:r>
              <a:rPr lang="en-US" sz="1500" dirty="0" err="1">
                <a:solidFill>
                  <a:srgbClr val="FF0000"/>
                </a:solidFill>
              </a:rPr>
              <a:t>echipamentelor</a:t>
            </a:r>
            <a:r>
              <a:rPr lang="en-US" sz="1500" dirty="0">
                <a:solidFill>
                  <a:srgbClr val="FF0000"/>
                </a:solidFill>
              </a:rPr>
              <a:t> care </a:t>
            </a:r>
            <a:r>
              <a:rPr lang="en-US" sz="1500" dirty="0" err="1">
                <a:solidFill>
                  <a:srgbClr val="FF0000"/>
                </a:solidFill>
              </a:rPr>
              <a:t>urmează</a:t>
            </a:r>
            <a:r>
              <a:rPr lang="en-US" sz="1500" dirty="0">
                <a:solidFill>
                  <a:srgbClr val="FF0000"/>
                </a:solidFill>
              </a:rPr>
              <a:t> </a:t>
            </a:r>
            <a:r>
              <a:rPr lang="en-US" sz="1500" dirty="0" err="1">
                <a:solidFill>
                  <a:srgbClr val="FF0000"/>
                </a:solidFill>
              </a:rPr>
              <a:t>să</a:t>
            </a:r>
            <a:r>
              <a:rPr lang="en-US" sz="1500" dirty="0">
                <a:solidFill>
                  <a:srgbClr val="FF0000"/>
                </a:solidFill>
              </a:rPr>
              <a:t> fie </a:t>
            </a:r>
            <a:r>
              <a:rPr lang="en-US" sz="1500" dirty="0" err="1">
                <a:solidFill>
                  <a:srgbClr val="FF0000"/>
                </a:solidFill>
              </a:rPr>
              <a:t>instalate</a:t>
            </a:r>
            <a:endParaRPr lang="en-US" sz="15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0">
              <a:lnSpc>
                <a:spcPct val="120000"/>
              </a:lnSpc>
            </a:pPr>
            <a:r>
              <a:rPr lang="en-US" sz="1500" b="1" i="1" dirty="0">
                <a:solidFill>
                  <a:prstClr val="black"/>
                </a:solidFill>
              </a:rPr>
              <a:t>Descrierea </a:t>
            </a:r>
            <a:r>
              <a:rPr lang="en-US" sz="1500" b="1" i="1" dirty="0" err="1">
                <a:solidFill>
                  <a:prstClr val="black"/>
                </a:solidFill>
              </a:rPr>
              <a:t>riscurilor</a:t>
            </a:r>
            <a:r>
              <a:rPr lang="en-US" sz="1500" b="1" i="1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ce</a:t>
            </a:r>
            <a:r>
              <a:rPr lang="en-US" sz="1500" dirty="0">
                <a:solidFill>
                  <a:prstClr val="black"/>
                </a:solidFill>
              </a:rPr>
              <a:t> pot </a:t>
            </a:r>
            <a:r>
              <a:rPr lang="en-US" sz="1500" dirty="0" err="1">
                <a:solidFill>
                  <a:prstClr val="black"/>
                </a:solidFill>
              </a:rPr>
              <a:t>afecta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realizarea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lucrărilor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sz="1500" dirty="0">
                <a:solidFill>
                  <a:prstClr val="black"/>
                </a:solidFill>
              </a:rPr>
              <a:t>enumerate </a:t>
            </a:r>
            <a:r>
              <a:rPr lang="en-US" sz="1500" dirty="0" err="1">
                <a:solidFill>
                  <a:prstClr val="black"/>
                </a:solidFill>
              </a:rPr>
              <a:t>clar</a:t>
            </a:r>
            <a:r>
              <a:rPr lang="en-US" sz="1500" dirty="0">
                <a:solidFill>
                  <a:prstClr val="black"/>
                </a:solidFill>
              </a:rPr>
              <a:t>, </a:t>
            </a:r>
            <a:r>
              <a:rPr lang="en-US" sz="1500" dirty="0" err="1">
                <a:solidFill>
                  <a:prstClr val="black"/>
                </a:solidFill>
              </a:rPr>
              <a:t>cât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și</a:t>
            </a:r>
            <a:r>
              <a:rPr lang="en-US" sz="1500" dirty="0">
                <a:solidFill>
                  <a:prstClr val="black"/>
                </a:solidFill>
              </a:rPr>
              <a:t>  </a:t>
            </a:r>
            <a:r>
              <a:rPr lang="en-US" sz="1500" dirty="0" err="1">
                <a:solidFill>
                  <a:prstClr val="black"/>
                </a:solidFill>
              </a:rPr>
              <a:t>deciziile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aferente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</a:rPr>
              <a:t>măsurilor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corespunzătoare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prevenirii</a:t>
            </a:r>
            <a:r>
              <a:rPr lang="en-US" sz="1500" dirty="0">
                <a:solidFill>
                  <a:prstClr val="black"/>
                </a:solidFill>
              </a:rPr>
              <a:t>/</a:t>
            </a:r>
            <a:r>
              <a:rPr lang="en-US" sz="1500" dirty="0" err="1">
                <a:solidFill>
                  <a:prstClr val="black"/>
                </a:solidFill>
              </a:rPr>
              <a:t>atenuării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lor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endParaRPr lang="en-US" sz="1800" b="1" i="1" dirty="0" smtClean="0"/>
          </a:p>
          <a:p>
            <a:pPr>
              <a:lnSpc>
                <a:spcPct val="120000"/>
              </a:lnSpc>
            </a:pPr>
            <a:endParaRPr lang="en-US" sz="1050" dirty="0"/>
          </a:p>
          <a:p>
            <a:pPr>
              <a:lnSpc>
                <a:spcPct val="120000"/>
              </a:lnSpc>
            </a:pPr>
            <a:endParaRPr lang="en-US" sz="1050" dirty="0" smtClean="0"/>
          </a:p>
          <a:p>
            <a:pPr>
              <a:lnSpc>
                <a:spcPct val="120000"/>
              </a:lnSpc>
            </a:pPr>
            <a:endParaRPr lang="en-US" sz="1050" b="1" i="1" dirty="0" smtClean="0"/>
          </a:p>
          <a:p>
            <a:pPr>
              <a:lnSpc>
                <a:spcPct val="120000"/>
              </a:lnSpc>
            </a:pPr>
            <a:endParaRPr lang="en-US" sz="1050" b="1" i="1" dirty="0"/>
          </a:p>
        </p:txBody>
      </p:sp>
    </p:spTree>
    <p:extLst>
      <p:ext uri="{BB962C8B-B14F-4D97-AF65-F5344CB8AC3E}">
        <p14:creationId xmlns:p14="http://schemas.microsoft.com/office/powerpoint/2010/main" val="4132779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GA4. </a:t>
            </a:r>
            <a:r>
              <a:rPr lang="en-US" sz="3200" dirty="0" err="1">
                <a:solidFill>
                  <a:srgbClr val="FF0000"/>
                </a:solidFill>
              </a:rPr>
              <a:t>Lucrări</a:t>
            </a:r>
            <a:r>
              <a:rPr lang="en-US" sz="3200" dirty="0">
                <a:solidFill>
                  <a:srgbClr val="FF0000"/>
                </a:solidFill>
              </a:rPr>
              <a:t> / </a:t>
            </a:r>
            <a:r>
              <a:rPr lang="en-US" sz="3200" dirty="0" err="1" smtClean="0">
                <a:solidFill>
                  <a:srgbClr val="FF0000"/>
                </a:solidFill>
              </a:rPr>
              <a:t>Infrastructură</a:t>
            </a:r>
            <a:r>
              <a:rPr lang="en-US" sz="3200" dirty="0" smtClean="0">
                <a:solidFill>
                  <a:srgbClr val="FF0000"/>
                </a:solidFill>
              </a:rPr>
              <a:t> (2/2)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sz="1600" b="1" i="1" dirty="0" err="1" smtClean="0">
                <a:solidFill>
                  <a:prstClr val="black"/>
                </a:solidFill>
              </a:rPr>
              <a:t>Documentația</a:t>
            </a:r>
            <a:r>
              <a:rPr lang="en-US" sz="1600" b="1" i="1" dirty="0" smtClean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necesară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execuției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în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conformitate</a:t>
            </a:r>
            <a:r>
              <a:rPr lang="en-US" sz="1600" dirty="0">
                <a:solidFill>
                  <a:prstClr val="black"/>
                </a:solidFill>
              </a:rPr>
              <a:t> cu </a:t>
            </a:r>
            <a:r>
              <a:rPr lang="en-US" sz="1600" dirty="0" err="1">
                <a:solidFill>
                  <a:prstClr val="black"/>
                </a:solidFill>
              </a:rPr>
              <a:t>legislația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națională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aplicabilă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în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cele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două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țări</a:t>
            </a:r>
            <a:endParaRPr lang="en-US" sz="1600" dirty="0">
              <a:solidFill>
                <a:prstClr val="black"/>
              </a:solidFill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FF0000"/>
                </a:solidFill>
              </a:rPr>
              <a:t>!</a:t>
            </a:r>
            <a:r>
              <a:rPr lang="en-US" sz="1600" b="1" dirty="0" err="1">
                <a:solidFill>
                  <a:srgbClr val="FF0000"/>
                </a:solidFill>
              </a:rPr>
              <a:t>Atenție</a:t>
            </a:r>
            <a:r>
              <a:rPr lang="en-US" sz="1600" b="1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Documentaţia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tehnică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trebuie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să</a:t>
            </a:r>
            <a:r>
              <a:rPr lang="en-US" sz="1600" b="1" dirty="0">
                <a:solidFill>
                  <a:srgbClr val="FF0000"/>
                </a:solidFill>
              </a:rPr>
              <a:t> fie </a:t>
            </a:r>
            <a:r>
              <a:rPr lang="en-US" sz="1600" b="1" dirty="0" err="1">
                <a:solidFill>
                  <a:srgbClr val="FF0000"/>
                </a:solidFill>
              </a:rPr>
              <a:t>conformă</a:t>
            </a:r>
            <a:r>
              <a:rPr lang="en-US" sz="1600" b="1" dirty="0">
                <a:solidFill>
                  <a:srgbClr val="FF0000"/>
                </a:solidFill>
              </a:rPr>
              <a:t> cu </a:t>
            </a:r>
            <a:r>
              <a:rPr lang="en-US" sz="1600" b="1" dirty="0" err="1">
                <a:solidFill>
                  <a:srgbClr val="FF0000"/>
                </a:solidFill>
              </a:rPr>
              <a:t>activităţile</a:t>
            </a:r>
            <a:r>
              <a:rPr lang="en-US" sz="1600" b="1" dirty="0">
                <a:solidFill>
                  <a:srgbClr val="FF0000"/>
                </a:solidFill>
              </a:rPr>
              <a:t> de </a:t>
            </a:r>
            <a:r>
              <a:rPr lang="en-US" sz="1600" b="1" dirty="0" err="1">
                <a:solidFill>
                  <a:srgbClr val="FF0000"/>
                </a:solidFill>
              </a:rPr>
              <a:t>infrastructură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descrise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în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cererea</a:t>
            </a:r>
            <a:r>
              <a:rPr lang="en-US" sz="1600" b="1" dirty="0">
                <a:solidFill>
                  <a:srgbClr val="FF0000"/>
                </a:solidFill>
              </a:rPr>
              <a:t> de </a:t>
            </a:r>
            <a:r>
              <a:rPr lang="en-US" sz="1600" b="1" dirty="0" err="1">
                <a:solidFill>
                  <a:srgbClr val="FF0000"/>
                </a:solidFill>
              </a:rPr>
              <a:t>finanţare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  <a:sym typeface="Symbol" panose="05050102010706020507" pitchFamily="18" charset="2"/>
              </a:rPr>
              <a:t> </a:t>
            </a:r>
            <a:r>
              <a:rPr lang="en-US" sz="1600" b="1" dirty="0" err="1">
                <a:solidFill>
                  <a:srgbClr val="FF0000"/>
                </a:solidFill>
                <a:sym typeface="Symbol" panose="05050102010706020507" pitchFamily="18" charset="2"/>
              </a:rPr>
              <a:t>Criteriu</a:t>
            </a:r>
            <a:r>
              <a:rPr lang="en-US" sz="16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sym typeface="Symbol" panose="05050102010706020507" pitchFamily="18" charset="2"/>
              </a:rPr>
              <a:t>eliminatoriu</a:t>
            </a:r>
            <a:r>
              <a:rPr lang="en-US" sz="1600" b="1" dirty="0">
                <a:solidFill>
                  <a:srgbClr val="FF0000"/>
                </a:solidFill>
                <a:sym typeface="Symbol" panose="05050102010706020507" pitchFamily="18" charset="2"/>
              </a:rPr>
              <a:t> in </a:t>
            </a:r>
            <a:r>
              <a:rPr lang="en-US" sz="1600" b="1" dirty="0" err="1">
                <a:solidFill>
                  <a:srgbClr val="FF0000"/>
                </a:solidFill>
                <a:sym typeface="Symbol" panose="05050102010706020507" pitchFamily="18" charset="2"/>
              </a:rPr>
              <a:t>etapa</a:t>
            </a:r>
            <a:r>
              <a:rPr lang="en-US" sz="1600" b="1" dirty="0">
                <a:solidFill>
                  <a:srgbClr val="FF0000"/>
                </a:solidFill>
                <a:sym typeface="Symbol" panose="05050102010706020507" pitchFamily="18" charset="2"/>
              </a:rPr>
              <a:t> de </a:t>
            </a:r>
            <a:r>
              <a:rPr lang="en-US" sz="1600" b="1" dirty="0" err="1">
                <a:solidFill>
                  <a:srgbClr val="FF0000"/>
                </a:solidFill>
                <a:sym typeface="Symbol" panose="05050102010706020507" pitchFamily="18" charset="2"/>
              </a:rPr>
              <a:t>Evaluare</a:t>
            </a:r>
            <a:r>
              <a:rPr lang="en-US" sz="1600" b="1" dirty="0">
                <a:solidFill>
                  <a:srgbClr val="FF0000"/>
                </a:solidFill>
                <a:sym typeface="Symbol" panose="05050102010706020507" pitchFamily="18" charset="2"/>
              </a:rPr>
              <a:t>!</a:t>
            </a:r>
            <a:endParaRPr lang="en-US" sz="1600" b="1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</a:pPr>
            <a:r>
              <a:rPr lang="en-US" sz="1600" dirty="0" err="1">
                <a:solidFill>
                  <a:prstClr val="black"/>
                </a:solidFill>
              </a:rPr>
              <a:t>Detaliile</a:t>
            </a:r>
            <a:r>
              <a:rPr lang="en-US" sz="1600" dirty="0">
                <a:solidFill>
                  <a:prstClr val="black"/>
                </a:solidFill>
              </a:rPr>
              <a:t> cu </a:t>
            </a:r>
            <a:r>
              <a:rPr lang="en-US" sz="1600" dirty="0" err="1">
                <a:solidFill>
                  <a:prstClr val="black"/>
                </a:solidFill>
              </a:rPr>
              <a:t>privire</a:t>
            </a:r>
            <a:r>
              <a:rPr lang="en-US" sz="1600" dirty="0">
                <a:solidFill>
                  <a:prstClr val="black"/>
                </a:solidFill>
              </a:rPr>
              <a:t> la </a:t>
            </a:r>
            <a:r>
              <a:rPr lang="en-US" sz="1600" b="1" i="1" dirty="0" err="1">
                <a:solidFill>
                  <a:prstClr val="black"/>
                </a:solidFill>
              </a:rPr>
              <a:t>dreptul</a:t>
            </a:r>
            <a:r>
              <a:rPr lang="en-US" sz="1600" b="1" i="1" dirty="0">
                <a:solidFill>
                  <a:prstClr val="black"/>
                </a:solidFill>
              </a:rPr>
              <a:t> de </a:t>
            </a:r>
            <a:r>
              <a:rPr lang="en-US" sz="1600" b="1" i="1" dirty="0" err="1">
                <a:solidFill>
                  <a:prstClr val="black"/>
                </a:solidFill>
              </a:rPr>
              <a:t>proprietate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(</a:t>
            </a:r>
            <a:r>
              <a:rPr lang="en-US" sz="1600" dirty="0" err="1">
                <a:solidFill>
                  <a:prstClr val="black"/>
                </a:solidFill>
              </a:rPr>
              <a:t>statutul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proprietar</a:t>
            </a:r>
            <a:r>
              <a:rPr lang="en-US" sz="1600" dirty="0">
                <a:solidFill>
                  <a:prstClr val="black"/>
                </a:solidFill>
              </a:rPr>
              <a:t> al </a:t>
            </a:r>
            <a:r>
              <a:rPr lang="en-US" sz="1600" dirty="0" err="1">
                <a:solidFill>
                  <a:prstClr val="black"/>
                </a:solidFill>
              </a:rPr>
              <a:t>locațiilor</a:t>
            </a:r>
            <a:r>
              <a:rPr lang="en-US" sz="1600" dirty="0">
                <a:solidFill>
                  <a:prstClr val="black"/>
                </a:solidFill>
              </a:rPr>
              <a:t>), </a:t>
            </a:r>
            <a:r>
              <a:rPr lang="en-US" sz="1600" dirty="0" err="1">
                <a:solidFill>
                  <a:prstClr val="black"/>
                </a:solidFill>
              </a:rPr>
              <a:t>informațiile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despre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strategia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b="1" i="1" dirty="0" err="1">
                <a:solidFill>
                  <a:prstClr val="black"/>
                </a:solidFill>
              </a:rPr>
              <a:t>funcționare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și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i="1" dirty="0" err="1">
                <a:solidFill>
                  <a:prstClr val="black"/>
                </a:solidFill>
              </a:rPr>
              <a:t>întreținere</a:t>
            </a:r>
            <a:r>
              <a:rPr lang="en-US" sz="1600" dirty="0">
                <a:solidFill>
                  <a:prstClr val="black"/>
                </a:solidFill>
              </a:rPr>
              <a:t> a </a:t>
            </a:r>
            <a:r>
              <a:rPr lang="en-US" sz="1600" dirty="0" err="1">
                <a:solidFill>
                  <a:prstClr val="black"/>
                </a:solidFill>
              </a:rPr>
              <a:t>componentei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infrastructură</a:t>
            </a:r>
            <a:r>
              <a:rPr lang="en-US" sz="1600" dirty="0">
                <a:solidFill>
                  <a:prstClr val="black"/>
                </a:solidFill>
              </a:rPr>
              <a:t> la </a:t>
            </a:r>
            <a:r>
              <a:rPr lang="en-US" sz="1600" dirty="0" err="1">
                <a:solidFill>
                  <a:prstClr val="black"/>
                </a:solidFill>
              </a:rPr>
              <a:t>sfârșitul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proiectului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b="1" i="1" dirty="0" err="1">
                <a:solidFill>
                  <a:prstClr val="black"/>
                </a:solidFill>
              </a:rPr>
              <a:t>supravegherea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funcționalității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infrastructurii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după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finalizare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trebuie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să</a:t>
            </a:r>
            <a:r>
              <a:rPr lang="en-US" sz="1600" dirty="0">
                <a:solidFill>
                  <a:prstClr val="black"/>
                </a:solidFill>
              </a:rPr>
              <a:t> fie </a:t>
            </a:r>
            <a:r>
              <a:rPr lang="en-US" sz="1600" dirty="0" err="1">
                <a:solidFill>
                  <a:prstClr val="black"/>
                </a:solidFill>
              </a:rPr>
              <a:t>cât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mai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clare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</a:p>
          <a:p>
            <a:pPr lvl="0">
              <a:lnSpc>
                <a:spcPct val="120000"/>
              </a:lnSpc>
            </a:pPr>
            <a:r>
              <a:rPr lang="en-US" sz="1600" b="1" i="1" dirty="0">
                <a:solidFill>
                  <a:prstClr val="black"/>
                </a:solidFill>
              </a:rPr>
              <a:t>Descrierea </a:t>
            </a:r>
            <a:r>
              <a:rPr lang="en-US" sz="1600" b="1" i="1" dirty="0" err="1">
                <a:solidFill>
                  <a:prstClr val="black"/>
                </a:solidFill>
              </a:rPr>
              <a:t>activităților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în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cadrul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grupului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activități</a:t>
            </a:r>
            <a:r>
              <a:rPr lang="en-US" sz="1600" dirty="0">
                <a:solidFill>
                  <a:prstClr val="black"/>
                </a:solidFill>
              </a:rPr>
              <a:t> (</a:t>
            </a:r>
            <a:r>
              <a:rPr lang="en-US" sz="1600" dirty="0" err="1">
                <a:solidFill>
                  <a:prstClr val="black"/>
                </a:solidFill>
              </a:rPr>
              <a:t>titlu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dirty="0" err="1">
                <a:solidFill>
                  <a:prstClr val="black"/>
                </a:solidFill>
              </a:rPr>
              <a:t>perioadă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început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și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sfârșit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dirty="0" err="1">
                <a:solidFill>
                  <a:prstClr val="black"/>
                </a:solidFill>
              </a:rPr>
              <a:t>descriere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și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metodologie</a:t>
            </a:r>
            <a:r>
              <a:rPr lang="en-US" sz="1600" dirty="0">
                <a:solidFill>
                  <a:prstClr val="black"/>
                </a:solidFill>
              </a:rPr>
              <a:t>) </a:t>
            </a:r>
            <a:r>
              <a:rPr lang="en-US" sz="1600" dirty="0">
                <a:solidFill>
                  <a:prstClr val="black"/>
                </a:solidFill>
                <a:sym typeface="Symbol" panose="05050102010706020507" pitchFamily="18" charset="2"/>
              </a:rPr>
              <a:t>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en-US" sz="1600" dirty="0" err="1">
                <a:solidFill>
                  <a:srgbClr val="FF0000"/>
                </a:solidFill>
              </a:rPr>
              <a:t>ctivitățile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trebuie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secvențiate</a:t>
            </a:r>
            <a:r>
              <a:rPr lang="en-US" sz="1600" dirty="0">
                <a:solidFill>
                  <a:srgbClr val="FF0000"/>
                </a:solidFill>
              </a:rPr>
              <a:t> logic </a:t>
            </a:r>
            <a:r>
              <a:rPr lang="en-US" sz="1600" dirty="0" err="1">
                <a:solidFill>
                  <a:srgbClr val="FF0000"/>
                </a:solidFill>
              </a:rPr>
              <a:t>si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să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acopere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etapele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majore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în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executarea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infrastructurii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  <a:p>
            <a:pPr lvl="0">
              <a:lnSpc>
                <a:spcPct val="120000"/>
              </a:lnSpc>
            </a:pPr>
            <a:r>
              <a:rPr lang="en-US" sz="1600" b="1" i="1" dirty="0">
                <a:solidFill>
                  <a:prstClr val="black"/>
                </a:solidFill>
              </a:rPr>
              <a:t>Descrierea </a:t>
            </a:r>
            <a:r>
              <a:rPr lang="en-US" sz="1600" b="1" i="1" dirty="0" err="1">
                <a:solidFill>
                  <a:prstClr val="black"/>
                </a:solidFill>
              </a:rPr>
              <a:t>livrabilelor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(</a:t>
            </a:r>
            <a:r>
              <a:rPr lang="en-US" sz="1600" dirty="0" err="1">
                <a:solidFill>
                  <a:prstClr val="black"/>
                </a:solidFill>
              </a:rPr>
              <a:t>valori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țintă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si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luna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proiect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când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vor</a:t>
            </a:r>
            <a:r>
              <a:rPr lang="en-US" sz="1600" dirty="0">
                <a:solidFill>
                  <a:prstClr val="black"/>
                </a:solidFill>
              </a:rPr>
              <a:t> fi </a:t>
            </a:r>
            <a:r>
              <a:rPr lang="en-US" sz="1600" dirty="0" err="1">
                <a:solidFill>
                  <a:prstClr val="black"/>
                </a:solidFill>
              </a:rPr>
              <a:t>livrate</a:t>
            </a:r>
            <a:r>
              <a:rPr lang="en-US" sz="1600" dirty="0">
                <a:solidFill>
                  <a:prstClr val="black"/>
                </a:solidFill>
              </a:rPr>
              <a:t>)</a:t>
            </a:r>
          </a:p>
          <a:p>
            <a:pPr lvl="0">
              <a:lnSpc>
                <a:spcPct val="120000"/>
              </a:lnSpc>
            </a:pPr>
            <a:r>
              <a:rPr lang="en-US" sz="1600" dirty="0" err="1">
                <a:solidFill>
                  <a:prstClr val="black"/>
                </a:solidFill>
              </a:rPr>
              <a:t>Principalele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b="1" i="1" dirty="0" err="1">
                <a:solidFill>
                  <a:prstClr val="black"/>
                </a:solidFill>
              </a:rPr>
              <a:t>Outputuri</a:t>
            </a:r>
            <a:r>
              <a:rPr lang="en-US" sz="1600" b="1" i="1" dirty="0">
                <a:solidFill>
                  <a:prstClr val="black"/>
                </a:solidFill>
              </a:rPr>
              <a:t> (</a:t>
            </a:r>
            <a:r>
              <a:rPr lang="en-US" sz="1600" b="1" i="1" dirty="0" err="1">
                <a:solidFill>
                  <a:prstClr val="black"/>
                </a:solidFill>
              </a:rPr>
              <a:t>Realizari</a:t>
            </a:r>
            <a:r>
              <a:rPr lang="en-US" sz="1600" b="1" i="1" dirty="0">
                <a:solidFill>
                  <a:prstClr val="black"/>
                </a:solidFill>
              </a:rPr>
              <a:t>) </a:t>
            </a:r>
            <a:r>
              <a:rPr lang="en-US" sz="1600" dirty="0" err="1">
                <a:solidFill>
                  <a:prstClr val="black"/>
                </a:solidFill>
              </a:rPr>
              <a:t>si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corelarea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lor</a:t>
            </a:r>
            <a:r>
              <a:rPr lang="en-US" sz="1600" dirty="0">
                <a:solidFill>
                  <a:prstClr val="black"/>
                </a:solidFill>
              </a:rPr>
              <a:t> cu </a:t>
            </a:r>
            <a:r>
              <a:rPr lang="en-US" sz="1600" b="1" i="1" dirty="0" err="1">
                <a:solidFill>
                  <a:prstClr val="black"/>
                </a:solidFill>
              </a:rPr>
              <a:t>Rezultatele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la </a:t>
            </a:r>
            <a:r>
              <a:rPr lang="en-US" sz="1600" dirty="0" err="1">
                <a:solidFill>
                  <a:prstClr val="black"/>
                </a:solidFill>
              </a:rPr>
              <a:t>nivel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Grup</a:t>
            </a:r>
            <a:r>
              <a:rPr lang="en-US" sz="1600" dirty="0">
                <a:solidFill>
                  <a:prstClr val="black"/>
                </a:solidFill>
              </a:rPr>
              <a:t> de </a:t>
            </a:r>
            <a:r>
              <a:rPr lang="en-US" sz="1600" dirty="0" err="1">
                <a:solidFill>
                  <a:prstClr val="black"/>
                </a:solidFill>
              </a:rPr>
              <a:t>activitati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  <a:sym typeface="Symbol" panose="05050102010706020507" pitchFamily="18" charset="2"/>
              </a:rPr>
              <a:t> 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Descrierea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clară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 a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principalelor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rezultate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 care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contribuie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 la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componenta</a:t>
            </a:r>
            <a:r>
              <a:rPr lang="en-US" sz="1600" dirty="0">
                <a:solidFill>
                  <a:srgbClr val="FF0000"/>
                </a:solidFill>
                <a:sym typeface="Symbol" panose="05050102010706020507" pitchFamily="18" charset="2"/>
              </a:rPr>
              <a:t> de </a:t>
            </a:r>
            <a:r>
              <a:rPr lang="en-US" sz="1600" dirty="0" err="1">
                <a:solidFill>
                  <a:srgbClr val="FF0000"/>
                </a:solidFill>
                <a:sym typeface="Symbol" panose="05050102010706020507" pitchFamily="18" charset="2"/>
              </a:rPr>
              <a:t>infrastructură</a:t>
            </a:r>
            <a:endParaRPr lang="en-US" sz="1600" dirty="0">
              <a:solidFill>
                <a:srgbClr val="FF0000"/>
              </a:solidFill>
            </a:endParaRPr>
          </a:p>
          <a:p>
            <a:pPr lvl="0">
              <a:lnSpc>
                <a:spcPct val="120000"/>
              </a:lnSpc>
            </a:pPr>
            <a:r>
              <a:rPr lang="en-US" sz="1600" dirty="0" err="1">
                <a:solidFill>
                  <a:prstClr val="black"/>
                </a:solidFill>
              </a:rPr>
              <a:t>Detalii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despre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i="1" dirty="0" err="1">
                <a:solidFill>
                  <a:prstClr val="black"/>
                </a:solidFill>
              </a:rPr>
              <a:t>Implicarea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b="1" i="1" dirty="0" err="1">
                <a:solidFill>
                  <a:prstClr val="black"/>
                </a:solidFill>
              </a:rPr>
              <a:t>Grupului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  <a:r>
              <a:rPr lang="en-US" sz="1600" b="1" i="1" dirty="0" err="1">
                <a:solidFill>
                  <a:prstClr val="black"/>
                </a:solidFill>
              </a:rPr>
              <a:t>țintă</a:t>
            </a:r>
            <a:r>
              <a:rPr lang="en-US" sz="1600" b="1" i="1" dirty="0">
                <a:solidFill>
                  <a:prstClr val="black"/>
                </a:solidFill>
              </a:rPr>
              <a:t>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46047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C.5 </a:t>
            </a:r>
            <a:r>
              <a:rPr lang="en-US" sz="2800" dirty="0" err="1">
                <a:solidFill>
                  <a:srgbClr val="FF0000"/>
                </a:solidFill>
              </a:rPr>
              <a:t>Activități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>
                <a:solidFill>
                  <a:srgbClr val="FF0000"/>
                </a:solidFill>
              </a:rPr>
              <a:t>consolidare</a:t>
            </a:r>
            <a:r>
              <a:rPr lang="en-US" sz="2800" dirty="0">
                <a:solidFill>
                  <a:srgbClr val="FF0000"/>
                </a:solidFill>
              </a:rPr>
              <a:t> a </a:t>
            </a:r>
            <a:r>
              <a:rPr lang="en-US" sz="2800" dirty="0" err="1" smtClean="0">
                <a:solidFill>
                  <a:srgbClr val="FF0000"/>
                </a:solidFill>
              </a:rPr>
              <a:t>capacității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instituționale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b="1" i="1" dirty="0" err="1" smtClean="0"/>
              <a:t>Capacitatea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instituțională</a:t>
            </a:r>
            <a:r>
              <a:rPr lang="en-US" sz="2000" b="1" i="1" dirty="0" smtClean="0"/>
              <a:t> </a:t>
            </a:r>
            <a:r>
              <a:rPr lang="en-US" sz="2000" b="1" i="1" dirty="0" smtClean="0">
                <a:sym typeface="Symbol" panose="05050102010706020507" pitchFamily="18" charset="2"/>
              </a:rPr>
              <a:t></a:t>
            </a:r>
            <a:r>
              <a:rPr lang="en-US" sz="2000" b="1" i="1" dirty="0" smtClean="0"/>
              <a:t>“Capacity building”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!!! </a:t>
            </a:r>
            <a:r>
              <a:rPr lang="en-GB" sz="2000" dirty="0" smtClean="0">
                <a:solidFill>
                  <a:srgbClr val="FF0000"/>
                </a:solidFill>
              </a:rPr>
              <a:t>La </a:t>
            </a:r>
            <a:r>
              <a:rPr lang="en-GB" sz="2000" dirty="0" err="1" smtClean="0">
                <a:solidFill>
                  <a:srgbClr val="FF0000"/>
                </a:solidFill>
              </a:rPr>
              <a:t>aceasta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secțiune</a:t>
            </a:r>
            <a:r>
              <a:rPr lang="en-GB" sz="2000" dirty="0" smtClean="0">
                <a:solidFill>
                  <a:srgbClr val="FF0000"/>
                </a:solidFill>
              </a:rPr>
              <a:t> C5, </a:t>
            </a:r>
            <a:r>
              <a:rPr lang="en-GB" sz="2000" dirty="0" err="1" smtClean="0">
                <a:solidFill>
                  <a:srgbClr val="FF0000"/>
                </a:solidFill>
              </a:rPr>
              <a:t>activitățile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de </a:t>
            </a:r>
            <a:r>
              <a:rPr lang="en-GB" sz="2000" dirty="0" err="1">
                <a:solidFill>
                  <a:srgbClr val="FF0000"/>
                </a:solidFill>
              </a:rPr>
              <a:t>consolidare</a:t>
            </a:r>
            <a:r>
              <a:rPr lang="en-GB" sz="2000" dirty="0">
                <a:solidFill>
                  <a:srgbClr val="FF0000"/>
                </a:solidFill>
              </a:rPr>
              <a:t> a </a:t>
            </a:r>
            <a:r>
              <a:rPr lang="en-GB" sz="2000" dirty="0" err="1">
                <a:solidFill>
                  <a:srgbClr val="FF0000"/>
                </a:solidFill>
              </a:rPr>
              <a:t>capacităților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trebuie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doar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rezumate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și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prezentate</a:t>
            </a:r>
            <a:r>
              <a:rPr lang="en-GB" sz="2000" dirty="0" smtClean="0">
                <a:solidFill>
                  <a:srgbClr val="FF0000"/>
                </a:solidFill>
              </a:rPr>
              <a:t> succinct, </a:t>
            </a:r>
            <a:r>
              <a:rPr lang="en-GB" sz="2000" dirty="0" err="1" smtClean="0">
                <a:solidFill>
                  <a:srgbClr val="FF0000"/>
                </a:solidFill>
              </a:rPr>
              <a:t>ele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fiind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detaliate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parcursul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GA-</a:t>
            </a:r>
            <a:r>
              <a:rPr lang="en-GB" sz="2000" dirty="0" err="1" smtClean="0">
                <a:solidFill>
                  <a:srgbClr val="FF0000"/>
                </a:solidFill>
              </a:rPr>
              <a:t>urilor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 smtClean="0"/>
              <a:t>Descrierea </a:t>
            </a:r>
            <a:r>
              <a:rPr lang="en-US" sz="2000" b="1" i="1" dirty="0" err="1" smtClean="0"/>
              <a:t>modului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care </a:t>
            </a:r>
            <a:r>
              <a:rPr lang="en-US" sz="2000" b="1" i="1" dirty="0" err="1" smtClean="0"/>
              <a:t>vor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contribui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activitațile</a:t>
            </a:r>
            <a:r>
              <a:rPr lang="en-US" sz="2000" b="1" i="1" dirty="0" smtClean="0"/>
              <a:t> proiectului la </a:t>
            </a:r>
            <a:r>
              <a:rPr lang="en-US" sz="2000" b="1" i="1" dirty="0" err="1" smtClean="0"/>
              <a:t>creșterea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capacității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instituționale</a:t>
            </a:r>
            <a:r>
              <a:rPr lang="en-US" sz="2000" b="1" i="1" dirty="0" smtClean="0"/>
              <a:t> </a:t>
            </a:r>
            <a:endParaRPr lang="en-US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err="1" smtClean="0"/>
              <a:t>Dezvoltarea</a:t>
            </a:r>
            <a:r>
              <a:rPr lang="en-US" sz="1900" dirty="0" smtClean="0"/>
              <a:t> </a:t>
            </a:r>
            <a:r>
              <a:rPr lang="en-US" sz="1900" dirty="0" err="1"/>
              <a:t>capacităților</a:t>
            </a:r>
            <a:r>
              <a:rPr lang="en-US" sz="1900" dirty="0"/>
              <a:t> </a:t>
            </a:r>
            <a:r>
              <a:rPr lang="en-US" sz="1900" dirty="0" err="1" smtClean="0"/>
              <a:t>trebuie</a:t>
            </a:r>
            <a:r>
              <a:rPr lang="en-US" sz="1900" dirty="0" smtClean="0"/>
              <a:t> </a:t>
            </a:r>
            <a:r>
              <a:rPr lang="en-US" sz="1900" dirty="0" err="1" smtClean="0"/>
              <a:t>să</a:t>
            </a:r>
            <a:r>
              <a:rPr lang="en-US" sz="1900" dirty="0" smtClean="0"/>
              <a:t> </a:t>
            </a:r>
            <a:r>
              <a:rPr lang="en-US" sz="1900" dirty="0" err="1" smtClean="0"/>
              <a:t>facă</a:t>
            </a:r>
            <a:r>
              <a:rPr lang="en-US" sz="1900" dirty="0" smtClean="0"/>
              <a:t> </a:t>
            </a:r>
            <a:r>
              <a:rPr lang="en-US" sz="1900" dirty="0"/>
              <a:t>parte din </a:t>
            </a:r>
            <a:r>
              <a:rPr lang="en-US" sz="1900" dirty="0" err="1" smtClean="0"/>
              <a:t>problemele</a:t>
            </a:r>
            <a:r>
              <a:rPr lang="en-US" sz="1900" dirty="0" smtClean="0"/>
              <a:t> </a:t>
            </a:r>
            <a:r>
              <a:rPr lang="en-US" sz="1900" dirty="0" err="1" smtClean="0"/>
              <a:t>și</a:t>
            </a:r>
            <a:r>
              <a:rPr lang="en-US" sz="1900" dirty="0" smtClean="0"/>
              <a:t> </a:t>
            </a:r>
            <a:r>
              <a:rPr lang="en-US" sz="1900" dirty="0" err="1" smtClean="0"/>
              <a:t>soluțiile</a:t>
            </a:r>
            <a:r>
              <a:rPr lang="en-US" sz="1900" dirty="0" smtClean="0"/>
              <a:t> </a:t>
            </a:r>
            <a:r>
              <a:rPr lang="en-US" sz="1900" dirty="0" err="1" smtClean="0"/>
              <a:t>identificate</a:t>
            </a:r>
            <a:r>
              <a:rPr lang="en-US" sz="1900" dirty="0" smtClean="0"/>
              <a:t> </a:t>
            </a:r>
            <a:r>
              <a:rPr lang="en-US" sz="1900" dirty="0"/>
              <a:t>de </a:t>
            </a:r>
            <a:r>
              <a:rPr lang="en-US" sz="1900" dirty="0" err="1" smtClean="0"/>
              <a:t>proiect</a:t>
            </a:r>
            <a:endParaRPr lang="en-US" sz="19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smtClean="0"/>
              <a:t>Activitățile </a:t>
            </a:r>
            <a:r>
              <a:rPr lang="en-US" sz="1900" dirty="0"/>
              <a:t>de </a:t>
            </a:r>
            <a:r>
              <a:rPr lang="en-US" sz="1900" dirty="0" err="1"/>
              <a:t>consolidare</a:t>
            </a:r>
            <a:r>
              <a:rPr lang="en-US" sz="1900" dirty="0"/>
              <a:t> a </a:t>
            </a:r>
            <a:r>
              <a:rPr lang="en-US" sz="1900" dirty="0" err="1"/>
              <a:t>capacităților</a:t>
            </a:r>
            <a:r>
              <a:rPr lang="en-US" sz="1900" dirty="0"/>
              <a:t> </a:t>
            </a:r>
            <a:r>
              <a:rPr lang="en-US" sz="1900" dirty="0" err="1" smtClean="0"/>
              <a:t>trebuie</a:t>
            </a:r>
            <a:r>
              <a:rPr lang="en-US" sz="1900" dirty="0" smtClean="0"/>
              <a:t> </a:t>
            </a:r>
            <a:r>
              <a:rPr lang="en-US" sz="1900" dirty="0" err="1" smtClean="0"/>
              <a:t>să</a:t>
            </a:r>
            <a:r>
              <a:rPr lang="en-US" sz="1900" dirty="0" smtClean="0"/>
              <a:t> fie </a:t>
            </a:r>
            <a:r>
              <a:rPr lang="en-US" sz="1900" dirty="0" err="1" smtClean="0"/>
              <a:t>adecvate</a:t>
            </a:r>
            <a:r>
              <a:rPr lang="en-US" sz="1900" dirty="0" smtClean="0"/>
              <a:t> </a:t>
            </a:r>
            <a:r>
              <a:rPr lang="en-US" sz="1900" dirty="0" err="1"/>
              <a:t>specificului</a:t>
            </a:r>
            <a:r>
              <a:rPr lang="en-US" sz="1900" dirty="0"/>
              <a:t> </a:t>
            </a:r>
            <a:r>
              <a:rPr lang="en-US" sz="1900" dirty="0" err="1"/>
              <a:t>celor</a:t>
            </a:r>
            <a:r>
              <a:rPr lang="en-US" sz="1900" dirty="0"/>
              <a:t> care </a:t>
            </a:r>
            <a:r>
              <a:rPr lang="en-US" sz="1900" dirty="0" err="1"/>
              <a:t>beneficiază</a:t>
            </a:r>
            <a:r>
              <a:rPr lang="en-US" sz="1900" dirty="0"/>
              <a:t> de </a:t>
            </a:r>
            <a:r>
              <a:rPr lang="en-US" sz="1900" dirty="0" err="1" smtClean="0"/>
              <a:t>pe</a:t>
            </a:r>
            <a:r>
              <a:rPr lang="en-US" sz="1900" dirty="0" smtClean="0"/>
              <a:t> </a:t>
            </a:r>
            <a:r>
              <a:rPr lang="en-US" sz="1900" dirty="0" err="1" smtClean="0"/>
              <a:t>urma</a:t>
            </a:r>
            <a:r>
              <a:rPr lang="en-US" sz="1900" dirty="0" smtClean="0"/>
              <a:t> proiectului (ex</a:t>
            </a:r>
            <a:r>
              <a:rPr lang="en-US" sz="1900" dirty="0"/>
              <a:t>. </a:t>
            </a:r>
            <a:r>
              <a:rPr lang="en-US" sz="1900" dirty="0" err="1"/>
              <a:t>partenerii</a:t>
            </a:r>
            <a:r>
              <a:rPr lang="en-US" sz="1900" dirty="0"/>
              <a:t> de </a:t>
            </a:r>
            <a:r>
              <a:rPr lang="en-US" sz="1900" dirty="0" err="1"/>
              <a:t>proiect</a:t>
            </a:r>
            <a:r>
              <a:rPr lang="en-US" sz="1900" dirty="0"/>
              <a:t>, </a:t>
            </a:r>
            <a:r>
              <a:rPr lang="en-US" sz="1900" dirty="0" err="1"/>
              <a:t>grupurile</a:t>
            </a:r>
            <a:r>
              <a:rPr lang="en-US" sz="1900" dirty="0"/>
              <a:t> </a:t>
            </a:r>
            <a:r>
              <a:rPr lang="en-US" sz="1900" dirty="0" err="1"/>
              <a:t>țintă</a:t>
            </a:r>
            <a:r>
              <a:rPr lang="en-US" sz="1900" dirty="0"/>
              <a:t>, </a:t>
            </a:r>
            <a:r>
              <a:rPr lang="en-US" sz="1900" dirty="0" err="1"/>
              <a:t>beneficiarii</a:t>
            </a:r>
            <a:r>
              <a:rPr lang="en-US" sz="1900" dirty="0"/>
              <a:t> </a:t>
            </a:r>
            <a:r>
              <a:rPr lang="en-US" sz="1900" dirty="0" err="1" smtClean="0"/>
              <a:t>finali</a:t>
            </a:r>
            <a:r>
              <a:rPr lang="en-US" sz="1900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/>
              <a:t>Activitățile de </a:t>
            </a:r>
            <a:r>
              <a:rPr lang="en-US" sz="1900" dirty="0" err="1"/>
              <a:t>consolidare</a:t>
            </a:r>
            <a:r>
              <a:rPr lang="en-US" sz="1900" dirty="0"/>
              <a:t> a </a:t>
            </a:r>
            <a:r>
              <a:rPr lang="en-US" sz="1900" dirty="0" err="1"/>
              <a:t>capacităților</a:t>
            </a:r>
            <a:r>
              <a:rPr lang="en-US" sz="1900" dirty="0"/>
              <a:t> </a:t>
            </a:r>
            <a:r>
              <a:rPr lang="en-US" sz="1900" dirty="0" err="1"/>
              <a:t>trebuie</a:t>
            </a:r>
            <a:r>
              <a:rPr lang="en-US" sz="1900" dirty="0"/>
              <a:t> </a:t>
            </a:r>
            <a:r>
              <a:rPr lang="en-US" sz="1900" dirty="0" err="1"/>
              <a:t>să</a:t>
            </a:r>
            <a:r>
              <a:rPr lang="en-US" sz="1900" dirty="0"/>
              <a:t> </a:t>
            </a:r>
            <a:r>
              <a:rPr lang="en-US" sz="1900" dirty="0" smtClean="0"/>
              <a:t>fie </a:t>
            </a:r>
            <a:r>
              <a:rPr lang="en-US" sz="1900" dirty="0" err="1" smtClean="0"/>
              <a:t>adecvate</a:t>
            </a:r>
            <a:r>
              <a:rPr lang="en-US" sz="1900" dirty="0" smtClean="0"/>
              <a:t> </a:t>
            </a:r>
            <a:r>
              <a:rPr lang="en-US" sz="1900" dirty="0" err="1" smtClean="0"/>
              <a:t>dimensiunii</a:t>
            </a:r>
            <a:r>
              <a:rPr lang="en-US" sz="1900" dirty="0" smtClean="0"/>
              <a:t> </a:t>
            </a:r>
            <a:r>
              <a:rPr lang="en-US" sz="1900" dirty="0" err="1"/>
              <a:t>și</a:t>
            </a:r>
            <a:r>
              <a:rPr lang="en-US" sz="1900" dirty="0"/>
              <a:t> </a:t>
            </a:r>
            <a:r>
              <a:rPr lang="en-US" sz="1900" dirty="0" err="1" smtClean="0"/>
              <a:t>complexității</a:t>
            </a:r>
            <a:r>
              <a:rPr lang="en-US" sz="1900" dirty="0" smtClean="0"/>
              <a:t> proiectului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Proiecte</a:t>
            </a:r>
            <a:r>
              <a:rPr lang="en-US" sz="2000" dirty="0" smtClean="0"/>
              <a:t> SOFT: </a:t>
            </a:r>
            <a:r>
              <a:rPr lang="en-US" sz="2000" dirty="0" err="1" smtClean="0"/>
              <a:t>Întărirea</a:t>
            </a:r>
            <a:r>
              <a:rPr lang="en-US" sz="2000" dirty="0" smtClean="0"/>
              <a:t> </a:t>
            </a:r>
            <a:r>
              <a:rPr lang="en-US" sz="2000" dirty="0" err="1"/>
              <a:t>capacităţilor</a:t>
            </a:r>
            <a:r>
              <a:rPr lang="en-US" sz="2000" dirty="0"/>
              <a:t> </a:t>
            </a:r>
            <a:r>
              <a:rPr lang="en-US" sz="2000" dirty="0" err="1"/>
              <a:t>organizaţionale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realizabilă</a:t>
            </a:r>
            <a:r>
              <a:rPr lang="en-US" sz="2000" dirty="0"/>
              <a:t>, </a:t>
            </a:r>
            <a:r>
              <a:rPr lang="en-US" sz="2000" dirty="0" err="1"/>
              <a:t>dar</a:t>
            </a:r>
            <a:r>
              <a:rPr lang="en-US" sz="2000" dirty="0"/>
              <a:t> nu </a:t>
            </a:r>
            <a:r>
              <a:rPr lang="en-US" sz="2000" dirty="0" err="1"/>
              <a:t>obligatorie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20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C6. </a:t>
            </a:r>
            <a:r>
              <a:rPr lang="en-US" sz="2800" dirty="0" err="1">
                <a:solidFill>
                  <a:srgbClr val="FF0000"/>
                </a:solidFill>
              </a:rPr>
              <a:t>Reguli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 smtClean="0">
                <a:solidFill>
                  <a:srgbClr val="FF0000"/>
                </a:solidFill>
              </a:rPr>
              <a:t>flexibilitate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i="1" dirty="0"/>
              <a:t>	</a:t>
            </a:r>
            <a:r>
              <a:rPr lang="en-US" sz="2000" b="1" i="1" dirty="0" smtClean="0"/>
              <a:t>C.6.1. </a:t>
            </a:r>
            <a:r>
              <a:rPr lang="en-US" sz="2000" b="1" i="1" dirty="0" err="1"/>
              <a:t>Activități</a:t>
            </a:r>
            <a:r>
              <a:rPr lang="en-US" sz="2000" b="1" i="1" dirty="0"/>
              <a:t> </a:t>
            </a:r>
            <a:r>
              <a:rPr lang="en-US" sz="2000" b="1" i="1" dirty="0" smtClean="0"/>
              <a:t>din </a:t>
            </a:r>
            <a:r>
              <a:rPr lang="en-US" sz="2000" b="1" i="1" dirty="0" err="1"/>
              <a:t>afara</a:t>
            </a:r>
            <a:r>
              <a:rPr lang="en-US" sz="2000" b="1" i="1" dirty="0"/>
              <a:t> </a:t>
            </a:r>
            <a:r>
              <a:rPr lang="en-US" sz="2000" b="1" i="1" dirty="0" err="1"/>
              <a:t>ariei</a:t>
            </a:r>
            <a:r>
              <a:rPr lang="en-US" sz="2000" b="1" i="1" dirty="0"/>
              <a:t> </a:t>
            </a:r>
            <a:r>
              <a:rPr lang="en-US" sz="2000" b="1" i="1" dirty="0" err="1"/>
              <a:t>programului</a:t>
            </a:r>
            <a:endParaRPr lang="en-US" sz="2000" b="1" i="1" dirty="0"/>
          </a:p>
          <a:p>
            <a:pPr marL="0" indent="0">
              <a:buNone/>
            </a:pPr>
            <a:r>
              <a:rPr lang="en-US" sz="2000" dirty="0" err="1" smtClean="0"/>
              <a:t>Listarea</a:t>
            </a:r>
            <a:r>
              <a:rPr lang="en-US" sz="2000" dirty="0" smtClean="0"/>
              <a:t> </a:t>
            </a:r>
            <a:r>
              <a:rPr lang="en-US" sz="2000" dirty="0" err="1" smtClean="0"/>
              <a:t>activităților</a:t>
            </a:r>
            <a:r>
              <a:rPr lang="en-US" sz="2000" dirty="0" smtClean="0"/>
              <a:t> </a:t>
            </a:r>
            <a:r>
              <a:rPr lang="en-US" sz="2000" dirty="0" err="1" smtClean="0"/>
              <a:t>ce</a:t>
            </a:r>
            <a:r>
              <a:rPr lang="en-US" sz="2000" dirty="0" smtClean="0"/>
              <a:t> </a:t>
            </a:r>
            <a:r>
              <a:rPr lang="en-US" sz="2000" dirty="0"/>
              <a:t>se </a:t>
            </a:r>
            <a:r>
              <a:rPr lang="en-US" sz="2000" dirty="0" err="1"/>
              <a:t>vor</a:t>
            </a:r>
            <a:r>
              <a:rPr lang="en-US" sz="2000" dirty="0"/>
              <a:t> </a:t>
            </a:r>
            <a:r>
              <a:rPr lang="en-US" sz="2000" dirty="0" err="1"/>
              <a:t>desfășura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afara</a:t>
            </a:r>
            <a:r>
              <a:rPr lang="en-US" sz="2000" dirty="0"/>
              <a:t> </a:t>
            </a:r>
            <a:r>
              <a:rPr lang="en-US" sz="2000" dirty="0" err="1"/>
              <a:t>ariei</a:t>
            </a:r>
            <a:r>
              <a:rPr lang="en-US" sz="2000" dirty="0"/>
              <a:t> </a:t>
            </a:r>
            <a:r>
              <a:rPr lang="en-US" sz="2000" dirty="0" err="1" smtClean="0"/>
              <a:t>programului</a:t>
            </a:r>
            <a:r>
              <a:rPr lang="en-US" sz="2000" dirty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a </a:t>
            </a:r>
            <a:r>
              <a:rPr lang="en-US" sz="2000" dirty="0" err="1" smtClean="0"/>
              <a:t>beneficiilor</a:t>
            </a:r>
            <a:r>
              <a:rPr lang="en-US" sz="2000" dirty="0" smtClean="0"/>
              <a:t> </a:t>
            </a:r>
            <a:r>
              <a:rPr lang="en-US" sz="2000" dirty="0" err="1" smtClean="0"/>
              <a:t>aduse</a:t>
            </a:r>
            <a:r>
              <a:rPr lang="en-US" sz="2000" dirty="0" smtClean="0"/>
              <a:t>, </a:t>
            </a:r>
            <a:r>
              <a:rPr lang="en-US" sz="2000" dirty="0" err="1" smtClean="0"/>
              <a:t>acolo</a:t>
            </a:r>
            <a:r>
              <a:rPr lang="en-US" sz="2000" dirty="0" smtClean="0"/>
              <a:t> </a:t>
            </a:r>
            <a:r>
              <a:rPr lang="en-US" sz="2000" dirty="0" err="1" smtClean="0"/>
              <a:t>unde</a:t>
            </a:r>
            <a:r>
              <a:rPr lang="en-US" sz="2000" dirty="0" smtClean="0"/>
              <a:t> </a:t>
            </a:r>
            <a:r>
              <a:rPr lang="en-US" sz="2000" dirty="0" err="1" smtClean="0"/>
              <a:t>este</a:t>
            </a:r>
            <a:r>
              <a:rPr lang="en-US" sz="2000" dirty="0" smtClean="0"/>
              <a:t> </a:t>
            </a:r>
            <a:r>
              <a:rPr lang="en-US" sz="2000" dirty="0" err="1" smtClean="0"/>
              <a:t>cazul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!!!</a:t>
            </a:r>
            <a:r>
              <a:rPr lang="en-US" sz="2000" dirty="0" err="1" smtClean="0">
                <a:solidFill>
                  <a:srgbClr val="FF0000"/>
                </a:solidFill>
              </a:rPr>
              <a:t>Atenție</a:t>
            </a:r>
            <a:r>
              <a:rPr lang="en-US" sz="2000" dirty="0" smtClean="0">
                <a:solidFill>
                  <a:srgbClr val="FF0000"/>
                </a:solidFill>
              </a:rPr>
              <a:t>: Regula de </a:t>
            </a:r>
            <a:r>
              <a:rPr lang="en-US" sz="2000" dirty="0" err="1" smtClean="0">
                <a:solidFill>
                  <a:srgbClr val="FF0000"/>
                </a:solidFill>
              </a:rPr>
              <a:t>flexibilitate</a:t>
            </a:r>
            <a:r>
              <a:rPr lang="en-US" sz="2000" dirty="0" smtClean="0">
                <a:solidFill>
                  <a:srgbClr val="FF0000"/>
                </a:solidFill>
              </a:rPr>
              <a:t> se </a:t>
            </a:r>
            <a:r>
              <a:rPr lang="en-US" sz="2000" dirty="0" err="1">
                <a:solidFill>
                  <a:srgbClr val="FF0000"/>
                </a:solidFill>
              </a:rPr>
              <a:t>aplică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doar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ACTIVITĂȚILOR (maximum </a:t>
            </a:r>
            <a:r>
              <a:rPr lang="en-US" sz="2000" dirty="0">
                <a:solidFill>
                  <a:srgbClr val="FF0000"/>
                </a:solidFill>
              </a:rPr>
              <a:t>10% din </a:t>
            </a:r>
            <a:r>
              <a:rPr lang="en-US" sz="2000" dirty="0" err="1">
                <a:solidFill>
                  <a:srgbClr val="FF0000"/>
                </a:solidFill>
              </a:rPr>
              <a:t>bugetul</a:t>
            </a:r>
            <a:r>
              <a:rPr lang="en-US" sz="2000" dirty="0">
                <a:solidFill>
                  <a:srgbClr val="FF0000"/>
                </a:solidFill>
              </a:rPr>
              <a:t> total al </a:t>
            </a:r>
            <a:r>
              <a:rPr lang="en-US" sz="2000" dirty="0" smtClean="0">
                <a:solidFill>
                  <a:srgbClr val="FF0000"/>
                </a:solidFill>
              </a:rPr>
              <a:t>proiectului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din </a:t>
            </a:r>
            <a:r>
              <a:rPr lang="en-US" sz="2000" dirty="0" err="1">
                <a:solidFill>
                  <a:srgbClr val="FF0000"/>
                </a:solidFill>
              </a:rPr>
              <a:t>afara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ariei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Programului</a:t>
            </a:r>
            <a:r>
              <a:rPr lang="en-US" sz="2000" dirty="0" smtClean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doar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în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cazuri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excepționale</a:t>
            </a:r>
            <a:r>
              <a:rPr lang="en-US" sz="2000" dirty="0">
                <a:solidFill>
                  <a:srgbClr val="FF0000"/>
                </a:solidFill>
              </a:rPr>
              <a:t> (</a:t>
            </a:r>
            <a:r>
              <a:rPr lang="en-US" sz="2000" dirty="0" err="1">
                <a:solidFill>
                  <a:srgbClr val="FF0000"/>
                </a:solidFill>
              </a:rPr>
              <a:t>dacă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este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absolut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necesar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pentru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atingerea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obiectivelor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Programului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și</a:t>
            </a:r>
            <a:r>
              <a:rPr lang="en-US" sz="2000" dirty="0">
                <a:solidFill>
                  <a:srgbClr val="FF0000"/>
                </a:solidFill>
              </a:rPr>
              <a:t> ale </a:t>
            </a:r>
            <a:r>
              <a:rPr lang="en-US" sz="2000" dirty="0" err="1">
                <a:solidFill>
                  <a:srgbClr val="FF0000"/>
                </a:solidFill>
              </a:rPr>
              <a:t>indicatorilor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rezultat</a:t>
            </a:r>
            <a:r>
              <a:rPr lang="en-US" sz="2000" dirty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b="1" i="1" dirty="0" smtClean="0"/>
              <a:t>C.6.2 </a:t>
            </a:r>
            <a:r>
              <a:rPr lang="en-US" sz="2000" b="1" i="1" dirty="0" err="1"/>
              <a:t>Beneficiari</a:t>
            </a:r>
            <a:r>
              <a:rPr lang="en-US" sz="2000" b="1" i="1" dirty="0"/>
              <a:t> din </a:t>
            </a:r>
            <a:r>
              <a:rPr lang="en-US" sz="2000" b="1" i="1" dirty="0" err="1"/>
              <a:t>afara</a:t>
            </a:r>
            <a:r>
              <a:rPr lang="en-US" sz="2000" b="1" i="1" dirty="0"/>
              <a:t> </a:t>
            </a:r>
            <a:r>
              <a:rPr lang="en-US" sz="2000" b="1" i="1" dirty="0" err="1"/>
              <a:t>ariei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programului</a:t>
            </a:r>
            <a:endParaRPr lang="en-US" sz="2000" b="1" i="1" dirty="0" smtClean="0"/>
          </a:p>
          <a:p>
            <a:pPr marL="0" indent="0">
              <a:buNone/>
            </a:pPr>
            <a:r>
              <a:rPr lang="en-US" sz="2000" dirty="0" smtClean="0"/>
              <a:t>Nu </a:t>
            </a:r>
            <a:r>
              <a:rPr lang="en-US" sz="2000" dirty="0" err="1" smtClean="0"/>
              <a:t>este</a:t>
            </a:r>
            <a:r>
              <a:rPr lang="en-US" sz="2000" dirty="0" smtClean="0"/>
              <a:t> </a:t>
            </a:r>
            <a:r>
              <a:rPr lang="en-US" sz="2000" dirty="0" err="1" smtClean="0"/>
              <a:t>cazul</a:t>
            </a:r>
            <a:r>
              <a:rPr lang="en-US" sz="2000" dirty="0" smtClean="0"/>
              <a:t>, se </a:t>
            </a:r>
            <a:r>
              <a:rPr lang="en-US" sz="2000" dirty="0" err="1" smtClean="0"/>
              <a:t>va</a:t>
            </a:r>
            <a:r>
              <a:rPr lang="en-US" sz="2000" dirty="0" smtClean="0"/>
              <a:t> </a:t>
            </a:r>
            <a:r>
              <a:rPr lang="en-US" sz="2000" dirty="0" err="1" smtClean="0"/>
              <a:t>completa</a:t>
            </a:r>
            <a:r>
              <a:rPr lang="en-US" sz="2000" dirty="0" smtClean="0"/>
              <a:t> cu “</a:t>
            </a:r>
            <a:r>
              <a:rPr lang="en-US" sz="2000" i="1" dirty="0" smtClean="0"/>
              <a:t>Not applicable</a:t>
            </a:r>
            <a:r>
              <a:rPr lang="en-US" sz="2000" dirty="0" smtClean="0"/>
              <a:t>”.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4321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C7. </a:t>
            </a:r>
            <a:r>
              <a:rPr lang="en-US" sz="3200" dirty="0" err="1" smtClean="0">
                <a:solidFill>
                  <a:srgbClr val="FF0000"/>
                </a:solidFill>
              </a:rPr>
              <a:t>Planul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de </a:t>
            </a:r>
            <a:r>
              <a:rPr lang="en-US" sz="3200" dirty="0" err="1">
                <a:solidFill>
                  <a:srgbClr val="FF0000"/>
                </a:solidFill>
              </a:rPr>
              <a:t>acțiune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Această </a:t>
            </a:r>
            <a:r>
              <a:rPr lang="en-US" sz="2000" dirty="0" err="1">
                <a:solidFill>
                  <a:prstClr val="black"/>
                </a:solidFill>
              </a:rPr>
              <a:t>secțiune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va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prelua</a:t>
            </a:r>
            <a:r>
              <a:rPr lang="en-US" sz="2000" dirty="0">
                <a:solidFill>
                  <a:prstClr val="black"/>
                </a:solidFill>
              </a:rPr>
              <a:t> automat cu </a:t>
            </a:r>
            <a:r>
              <a:rPr lang="en-US" sz="2000" dirty="0" err="1">
                <a:solidFill>
                  <a:prstClr val="black"/>
                </a:solidFill>
              </a:rPr>
              <a:t>informațiile</a:t>
            </a:r>
            <a:r>
              <a:rPr lang="en-US" sz="2000" dirty="0">
                <a:solidFill>
                  <a:prstClr val="black"/>
                </a:solidFill>
              </a:rPr>
              <a:t> din C4.Plan de </a:t>
            </a:r>
            <a:r>
              <a:rPr lang="en-US" sz="2000" dirty="0" err="1">
                <a:solidFill>
                  <a:prstClr val="black"/>
                </a:solidFill>
              </a:rPr>
              <a:t>lucru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grupuri</a:t>
            </a:r>
            <a:r>
              <a:rPr lang="en-US" sz="2000" dirty="0">
                <a:solidFill>
                  <a:prstClr val="black"/>
                </a:solidFill>
              </a:rPr>
              <a:t> de </a:t>
            </a:r>
            <a:r>
              <a:rPr lang="en-US" sz="2000" dirty="0" err="1">
                <a:solidFill>
                  <a:prstClr val="black"/>
                </a:solidFill>
              </a:rPr>
              <a:t>activități</a:t>
            </a:r>
            <a:r>
              <a:rPr lang="en-US" sz="2000" dirty="0">
                <a:solidFill>
                  <a:prstClr val="black"/>
                </a:solidFill>
              </a:rPr>
              <a:t>  </a:t>
            </a:r>
            <a:endParaRPr lang="en-US" sz="2000" dirty="0" smtClean="0">
              <a:solidFill>
                <a:prstClr val="black"/>
              </a:solidFill>
            </a:endParaRPr>
          </a:p>
          <a:p>
            <a:pPr lvl="3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prstClr val="black"/>
                </a:solidFill>
              </a:rPr>
              <a:t>Grupuri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de </a:t>
            </a:r>
            <a:r>
              <a:rPr lang="en-US" dirty="0" err="1">
                <a:solidFill>
                  <a:prstClr val="black"/>
                </a:solidFill>
              </a:rPr>
              <a:t>activități</a:t>
            </a:r>
            <a:endParaRPr lang="en-US" dirty="0">
              <a:solidFill>
                <a:prstClr val="black"/>
              </a:solidFill>
            </a:endParaRPr>
          </a:p>
          <a:p>
            <a:pPr lvl="3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prstClr val="black"/>
                </a:solidFill>
              </a:rPr>
              <a:t>Activitati</a:t>
            </a:r>
            <a:endParaRPr lang="en-US" dirty="0">
              <a:solidFill>
                <a:prstClr val="black"/>
              </a:solidFill>
            </a:endParaRPr>
          </a:p>
          <a:p>
            <a:pPr lvl="3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prstClr val="black"/>
                </a:solidFill>
              </a:rPr>
              <a:t>Deliverabales</a:t>
            </a:r>
            <a:r>
              <a:rPr lang="en-US" dirty="0" smtClean="0">
                <a:solidFill>
                  <a:prstClr val="black"/>
                </a:solidFill>
              </a:rPr>
              <a:t> (</a:t>
            </a:r>
            <a:r>
              <a:rPr lang="en-US" dirty="0" err="1" smtClean="0">
                <a:solidFill>
                  <a:prstClr val="black"/>
                </a:solidFill>
              </a:rPr>
              <a:t>Livrabile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000" dirty="0" err="1">
                <a:solidFill>
                  <a:prstClr val="black"/>
                </a:solidFill>
              </a:rPr>
              <a:t>Planul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prstClr val="black"/>
                </a:solidFill>
              </a:rPr>
              <a:t>de </a:t>
            </a:r>
            <a:r>
              <a:rPr lang="en-US" sz="2000" dirty="0" err="1" smtClean="0">
                <a:solidFill>
                  <a:prstClr val="black"/>
                </a:solidFill>
              </a:rPr>
              <a:t>acțiune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orientativ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al proiectului </a:t>
            </a:r>
            <a:r>
              <a:rPr lang="en-US" sz="2000" dirty="0" smtClean="0">
                <a:solidFill>
                  <a:prstClr val="black"/>
                </a:solidFill>
              </a:rPr>
              <a:t>(</a:t>
            </a:r>
            <a:r>
              <a:rPr lang="en-US" sz="2000" dirty="0" err="1" smtClean="0">
                <a:solidFill>
                  <a:prstClr val="black"/>
                </a:solidFill>
              </a:rPr>
              <a:t>Grafic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Gantt) </a:t>
            </a:r>
            <a:r>
              <a:rPr lang="en-US" sz="2000" dirty="0" err="1">
                <a:solidFill>
                  <a:prstClr val="black"/>
                </a:solidFill>
              </a:rPr>
              <a:t>este</a:t>
            </a:r>
            <a:r>
              <a:rPr lang="en-US" sz="2000" dirty="0">
                <a:solidFill>
                  <a:prstClr val="black"/>
                </a:solidFill>
              </a:rPr>
              <a:t> un instrument important </a:t>
            </a:r>
            <a:r>
              <a:rPr lang="en-US" sz="2000" dirty="0" smtClean="0">
                <a:solidFill>
                  <a:prstClr val="black"/>
                </a:solidFill>
              </a:rPr>
              <a:t>al </a:t>
            </a:r>
            <a:r>
              <a:rPr lang="en-US" sz="2000" dirty="0" err="1" smtClean="0">
                <a:solidFill>
                  <a:prstClr val="black"/>
                </a:solidFill>
              </a:rPr>
              <a:t>implementării</a:t>
            </a:r>
            <a:r>
              <a:rPr lang="en-US" sz="2000" dirty="0" smtClean="0">
                <a:solidFill>
                  <a:prstClr val="black"/>
                </a:solidFill>
              </a:rPr>
              <a:t> proiectului.</a:t>
            </a:r>
            <a:endParaRPr lang="en-US" sz="2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!!!</a:t>
            </a:r>
            <a:r>
              <a:rPr lang="en-US" sz="2000" dirty="0" err="1">
                <a:solidFill>
                  <a:srgbClr val="FF0000"/>
                </a:solidFill>
              </a:rPr>
              <a:t>Atenție</a:t>
            </a:r>
            <a:r>
              <a:rPr lang="en-US" sz="2000" dirty="0">
                <a:solidFill>
                  <a:srgbClr val="FF0000"/>
                </a:solidFill>
              </a:rPr>
              <a:t> la </a:t>
            </a:r>
            <a:r>
              <a:rPr lang="en-US" sz="2000" dirty="0" err="1">
                <a:solidFill>
                  <a:srgbClr val="FF0000"/>
                </a:solidFill>
              </a:rPr>
              <a:t>corelarea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datelor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început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și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sfârșit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ale </a:t>
            </a:r>
            <a:r>
              <a:rPr lang="en-US" sz="2000" dirty="0" err="1" smtClean="0">
                <a:solidFill>
                  <a:srgbClr val="FF0000"/>
                </a:solidFill>
              </a:rPr>
              <a:t>fiecărei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activități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în</a:t>
            </a:r>
            <a:r>
              <a:rPr lang="en-US" sz="2000" dirty="0">
                <a:solidFill>
                  <a:srgbClr val="FF0000"/>
                </a:solidFill>
              </a:rPr>
              <a:t> parte cu </a:t>
            </a:r>
            <a:r>
              <a:rPr lang="en-US" sz="2000" dirty="0" err="1">
                <a:solidFill>
                  <a:srgbClr val="FF0000"/>
                </a:solidFill>
              </a:rPr>
              <a:t>datele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început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și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sfârșit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ale </a:t>
            </a:r>
            <a:r>
              <a:rPr lang="en-US" sz="2000" dirty="0" err="1" smtClean="0">
                <a:solidFill>
                  <a:srgbClr val="FF0000"/>
                </a:solidFill>
              </a:rPr>
              <a:t>grupului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de </a:t>
            </a:r>
            <a:r>
              <a:rPr lang="en-US" sz="2000" dirty="0" err="1">
                <a:solidFill>
                  <a:srgbClr val="FF0000"/>
                </a:solidFill>
              </a:rPr>
              <a:t>activități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corespunzător</a:t>
            </a:r>
            <a:r>
              <a:rPr lang="en-US" sz="2000" dirty="0">
                <a:solidFill>
                  <a:srgbClr val="FF0000"/>
                </a:solidFill>
              </a:rPr>
              <a:t>!!!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893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C.8 </a:t>
            </a:r>
            <a:r>
              <a:rPr lang="en-US" sz="2800" dirty="0" err="1" smtClean="0">
                <a:solidFill>
                  <a:srgbClr val="FF0000"/>
                </a:solidFill>
              </a:rPr>
              <a:t>Sustenabilitatea</a:t>
            </a:r>
            <a:r>
              <a:rPr lang="en-US" sz="2800" dirty="0" smtClean="0">
                <a:solidFill>
                  <a:srgbClr val="FF0000"/>
                </a:solidFill>
              </a:rPr>
              <a:t> output-</a:t>
            </a:r>
            <a:r>
              <a:rPr lang="en-US" sz="2800" dirty="0" err="1" smtClean="0">
                <a:solidFill>
                  <a:srgbClr val="FF0000"/>
                </a:solidFill>
              </a:rPr>
              <a:t>urilor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rezultatelor</a:t>
            </a:r>
            <a:r>
              <a:rPr lang="en-US" sz="2800" dirty="0" smtClean="0">
                <a:solidFill>
                  <a:srgbClr val="FF0000"/>
                </a:solidFill>
              </a:rPr>
              <a:t> proiectului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i="1" dirty="0"/>
              <a:t>C.8.1</a:t>
            </a:r>
            <a:r>
              <a:rPr lang="en-US" sz="1900" dirty="0"/>
              <a:t> </a:t>
            </a:r>
            <a:r>
              <a:rPr lang="en-US" sz="1900" dirty="0" smtClean="0"/>
              <a:t>Modul </a:t>
            </a:r>
            <a:r>
              <a:rPr lang="en-US" sz="1900" dirty="0" err="1" smtClean="0"/>
              <a:t>în</a:t>
            </a:r>
            <a:r>
              <a:rPr lang="en-US" sz="1900" dirty="0" smtClean="0"/>
              <a:t> care </a:t>
            </a:r>
            <a:r>
              <a:rPr lang="en-US" sz="1900" dirty="0" err="1" smtClean="0"/>
              <a:t>va</a:t>
            </a:r>
            <a:r>
              <a:rPr lang="en-US" sz="1900" dirty="0" smtClean="0"/>
              <a:t> fi </a:t>
            </a:r>
            <a:r>
              <a:rPr lang="en-US" sz="1900" dirty="0" err="1" smtClean="0"/>
              <a:t>asigurat</a:t>
            </a:r>
            <a:r>
              <a:rPr lang="en-US" sz="1900" dirty="0" err="1"/>
              <a:t>ă</a:t>
            </a:r>
            <a:r>
              <a:rPr lang="en-US" sz="1900" dirty="0" smtClean="0"/>
              <a:t> </a:t>
            </a:r>
            <a:r>
              <a:rPr lang="en-US" sz="1900" dirty="0" err="1" smtClean="0"/>
              <a:t>sustenabilitatea</a:t>
            </a:r>
            <a:r>
              <a:rPr lang="en-US" sz="1900" dirty="0" smtClean="0"/>
              <a:t> </a:t>
            </a:r>
            <a:r>
              <a:rPr lang="en-US" sz="1900" dirty="0" err="1" smtClean="0"/>
              <a:t>consecventă</a:t>
            </a:r>
            <a:r>
              <a:rPr lang="en-US" sz="1900" dirty="0" smtClean="0"/>
              <a:t> </a:t>
            </a:r>
            <a:r>
              <a:rPr lang="en-US" sz="1900" dirty="0" err="1" smtClean="0"/>
              <a:t>și</a:t>
            </a:r>
            <a:r>
              <a:rPr lang="en-US" sz="1900" dirty="0" smtClean="0"/>
              <a:t> </a:t>
            </a:r>
            <a:r>
              <a:rPr lang="en-US" sz="1900" dirty="0" err="1" smtClean="0"/>
              <a:t>corelată</a:t>
            </a:r>
            <a:r>
              <a:rPr lang="en-US" sz="1900" dirty="0" smtClean="0"/>
              <a:t> cu </a:t>
            </a:r>
            <a:r>
              <a:rPr lang="en-US" sz="1900" dirty="0" err="1" smtClean="0"/>
              <a:t>rezultatele</a:t>
            </a:r>
            <a:r>
              <a:rPr lang="en-US" sz="1900" dirty="0" smtClean="0"/>
              <a:t> </a:t>
            </a:r>
            <a:r>
              <a:rPr lang="en-US" sz="1900" dirty="0" err="1" smtClean="0"/>
              <a:t>si</a:t>
            </a:r>
            <a:r>
              <a:rPr lang="en-US" sz="1900" dirty="0" smtClean="0"/>
              <a:t> output-</a:t>
            </a:r>
            <a:r>
              <a:rPr lang="en-US" sz="1900" dirty="0" err="1" smtClean="0"/>
              <a:t>urile</a:t>
            </a:r>
            <a:r>
              <a:rPr lang="en-US" sz="1900" dirty="0" smtClean="0"/>
              <a:t> de </a:t>
            </a:r>
            <a:r>
              <a:rPr lang="en-US" sz="1900" dirty="0" err="1" smtClean="0"/>
              <a:t>proiect</a:t>
            </a:r>
            <a:r>
              <a:rPr lang="en-US" sz="1900" dirty="0" smtClean="0"/>
              <a:t>, </a:t>
            </a:r>
            <a:r>
              <a:rPr lang="en-US" sz="1900" dirty="0" err="1" smtClean="0"/>
              <a:t>ținând</a:t>
            </a:r>
            <a:r>
              <a:rPr lang="en-US" sz="1900" dirty="0" smtClean="0"/>
              <a:t> de </a:t>
            </a:r>
            <a:r>
              <a:rPr lang="en-US" sz="1900" dirty="0" err="1" smtClean="0"/>
              <a:t>următoarele</a:t>
            </a:r>
            <a:r>
              <a:rPr lang="en-US" sz="1900" dirty="0" smtClean="0"/>
              <a:t> </a:t>
            </a:r>
            <a:r>
              <a:rPr lang="en-US" sz="1900" dirty="0" err="1" smtClean="0"/>
              <a:t>criterii</a:t>
            </a:r>
            <a:r>
              <a:rPr lang="en-US" sz="1900" dirty="0" smtClean="0"/>
              <a:t>: </a:t>
            </a:r>
          </a:p>
          <a:p>
            <a:pPr marL="2743200" lvl="4"/>
            <a:r>
              <a:rPr lang="en-US" sz="1900" dirty="0" smtClean="0"/>
              <a:t>Financiar</a:t>
            </a:r>
          </a:p>
          <a:p>
            <a:pPr marL="2743200" lvl="4"/>
            <a:r>
              <a:rPr lang="en-US" sz="1900" dirty="0" err="1" smtClean="0"/>
              <a:t>Instituțional</a:t>
            </a:r>
            <a:endParaRPr lang="en-US" sz="1900" dirty="0" smtClean="0"/>
          </a:p>
          <a:p>
            <a:pPr marL="2743200" lvl="4"/>
            <a:r>
              <a:rPr lang="en-US" sz="1900" dirty="0" smtClean="0"/>
              <a:t>Politic </a:t>
            </a:r>
          </a:p>
          <a:p>
            <a:pPr marL="2743200" lvl="4"/>
            <a:r>
              <a:rPr lang="en-US" sz="1900" dirty="0" smtClean="0"/>
              <a:t>De </a:t>
            </a:r>
            <a:r>
              <a:rPr lang="en-US" sz="1900" dirty="0" err="1" smtClean="0"/>
              <a:t>mediu</a:t>
            </a:r>
            <a:endParaRPr lang="en-US" sz="1900" dirty="0" smtClean="0"/>
          </a:p>
          <a:p>
            <a:pPr marL="0" lvl="4" indent="0">
              <a:buNone/>
            </a:pPr>
            <a:r>
              <a:rPr lang="en-US" sz="1900" i="1" dirty="0" smtClean="0"/>
              <a:t>C.8.2</a:t>
            </a:r>
            <a:r>
              <a:rPr lang="en-US" sz="1900" dirty="0" smtClean="0"/>
              <a:t> </a:t>
            </a:r>
            <a:r>
              <a:rPr lang="en-US" sz="1900" dirty="0" err="1" smtClean="0"/>
              <a:t>Explicarea</a:t>
            </a:r>
            <a:r>
              <a:rPr lang="en-US" sz="1900" dirty="0" smtClean="0"/>
              <a:t> </a:t>
            </a:r>
            <a:r>
              <a:rPr lang="en-US" sz="1900" dirty="0" err="1" smtClean="0"/>
              <a:t>modului</a:t>
            </a:r>
            <a:r>
              <a:rPr lang="en-US" sz="1900" dirty="0" smtClean="0"/>
              <a:t> </a:t>
            </a:r>
            <a:r>
              <a:rPr lang="en-US" sz="1900" dirty="0" err="1" smtClean="0"/>
              <a:t>în</a:t>
            </a:r>
            <a:r>
              <a:rPr lang="en-US" sz="1900" dirty="0" smtClean="0"/>
              <a:t> care </a:t>
            </a:r>
            <a:r>
              <a:rPr lang="en-US" sz="1900" dirty="0" err="1" smtClean="0"/>
              <a:t>parteneriatul</a:t>
            </a:r>
            <a:r>
              <a:rPr lang="en-US" sz="1900" dirty="0" smtClean="0"/>
              <a:t> </a:t>
            </a:r>
            <a:r>
              <a:rPr lang="en-US" sz="1900" dirty="0" err="1" smtClean="0"/>
              <a:t>va</a:t>
            </a:r>
            <a:r>
              <a:rPr lang="en-US" sz="1900" dirty="0" smtClean="0"/>
              <a:t> </a:t>
            </a:r>
            <a:r>
              <a:rPr lang="en-US" sz="1900" dirty="0" err="1" smtClean="0"/>
              <a:t>asigura</a:t>
            </a:r>
            <a:r>
              <a:rPr lang="en-US" sz="1900" dirty="0" smtClean="0"/>
              <a:t> </a:t>
            </a:r>
            <a:r>
              <a:rPr lang="en-US" sz="1900" dirty="0" err="1" smtClean="0"/>
              <a:t>respectarea</a:t>
            </a:r>
            <a:r>
              <a:rPr lang="en-US" sz="1900" dirty="0" smtClean="0"/>
              <a:t> </a:t>
            </a:r>
            <a:r>
              <a:rPr lang="en-US" sz="1900" dirty="0" err="1" smtClean="0"/>
              <a:t>sustenabilității</a:t>
            </a:r>
            <a:r>
              <a:rPr lang="en-US" sz="1900" dirty="0" smtClean="0"/>
              <a:t> </a:t>
            </a:r>
            <a:r>
              <a:rPr lang="en-US" sz="1900" dirty="0" err="1" smtClean="0"/>
              <a:t>lucrarilor</a:t>
            </a:r>
            <a:r>
              <a:rPr lang="en-US" sz="1900" dirty="0" smtClean="0"/>
              <a:t>/</a:t>
            </a:r>
            <a:r>
              <a:rPr lang="en-US" sz="1900" dirty="0" err="1" smtClean="0"/>
              <a:t>infrastructurii</a:t>
            </a:r>
            <a:r>
              <a:rPr lang="en-US" sz="1900" dirty="0" smtClean="0"/>
              <a:t> </a:t>
            </a:r>
            <a:r>
              <a:rPr lang="en-US" sz="1900" dirty="0" err="1" smtClean="0"/>
              <a:t>executate</a:t>
            </a:r>
            <a:r>
              <a:rPr lang="en-US" sz="1900" dirty="0" smtClean="0"/>
              <a:t> (</a:t>
            </a:r>
            <a:r>
              <a:rPr lang="en-US" sz="1900" dirty="0" err="1" smtClean="0"/>
              <a:t>daca</a:t>
            </a:r>
            <a:r>
              <a:rPr lang="en-US" sz="1900" dirty="0" smtClean="0"/>
              <a:t> e </a:t>
            </a:r>
            <a:r>
              <a:rPr lang="en-US" sz="1900" dirty="0" err="1" smtClean="0"/>
              <a:t>cazul</a:t>
            </a:r>
            <a:r>
              <a:rPr lang="en-US" sz="1900" dirty="0" smtClean="0"/>
              <a:t>)</a:t>
            </a:r>
            <a:r>
              <a:rPr lang="it-IT" sz="1900" dirty="0"/>
              <a:t> </a:t>
            </a:r>
            <a:r>
              <a:rPr lang="it-IT" sz="1900" dirty="0" smtClean="0">
                <a:sym typeface="Symbol" panose="05050102010706020507" pitchFamily="18" charset="2"/>
              </a:rPr>
              <a:t> propuneri clare de m</a:t>
            </a:r>
            <a:r>
              <a:rPr lang="it-IT" sz="1900" dirty="0" smtClean="0"/>
              <a:t>ăsuri realiste</a:t>
            </a:r>
            <a:r>
              <a:rPr lang="it-IT" sz="1900" dirty="0"/>
              <a:t>, accesibile și </a:t>
            </a:r>
            <a:r>
              <a:rPr lang="it-IT" sz="1900" dirty="0" smtClean="0"/>
              <a:t>verificabile</a:t>
            </a:r>
          </a:p>
          <a:p>
            <a:pPr marL="0" lvl="4" indent="0">
              <a:buNone/>
            </a:pPr>
            <a:endParaRPr lang="en-US" sz="1900" dirty="0" smtClean="0"/>
          </a:p>
          <a:p>
            <a:pPr marL="0" lvl="4" indent="0">
              <a:buNone/>
            </a:pPr>
            <a:r>
              <a:rPr lang="en-US" sz="1900" dirty="0" err="1" smtClean="0"/>
              <a:t>Atenție</a:t>
            </a:r>
            <a:r>
              <a:rPr lang="en-US" sz="1900" dirty="0" smtClean="0"/>
              <a:t>!!!</a:t>
            </a:r>
          </a:p>
          <a:p>
            <a:pPr marL="0" lvl="4" indent="0" algn="just">
              <a:buNone/>
            </a:pPr>
            <a:r>
              <a:rPr lang="en-US" sz="1600" dirty="0" smtClean="0"/>
              <a:t>“</a:t>
            </a:r>
            <a:r>
              <a:rPr lang="en-US" sz="1400" dirty="0" err="1" smtClean="0">
                <a:solidFill>
                  <a:srgbClr val="FF0000"/>
                </a:solidFill>
              </a:rPr>
              <a:t>Contribuția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Uniunii</a:t>
            </a:r>
            <a:r>
              <a:rPr lang="en-US" sz="1400" dirty="0">
                <a:solidFill>
                  <a:srgbClr val="FF0000"/>
                </a:solidFill>
              </a:rPr>
              <a:t> se </a:t>
            </a:r>
            <a:r>
              <a:rPr lang="en-US" sz="1400" dirty="0" err="1">
                <a:solidFill>
                  <a:srgbClr val="FF0000"/>
                </a:solidFill>
              </a:rPr>
              <a:t>rambursează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cazul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care,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termen</a:t>
            </a:r>
            <a:r>
              <a:rPr lang="en-US" sz="1400" dirty="0">
                <a:solidFill>
                  <a:srgbClr val="FF0000"/>
                </a:solidFill>
              </a:rPr>
              <a:t> de </a:t>
            </a:r>
            <a:r>
              <a:rPr lang="en-US" sz="1400" dirty="0" err="1">
                <a:solidFill>
                  <a:srgbClr val="FF0000"/>
                </a:solidFill>
              </a:rPr>
              <a:t>cinci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ani</a:t>
            </a:r>
            <a:r>
              <a:rPr lang="en-US" sz="1400" dirty="0">
                <a:solidFill>
                  <a:srgbClr val="FF0000"/>
                </a:solidFill>
              </a:rPr>
              <a:t> de la </a:t>
            </a:r>
            <a:r>
              <a:rPr lang="en-US" sz="1400" dirty="0" err="1">
                <a:solidFill>
                  <a:srgbClr val="FF0000"/>
                </a:solidFill>
              </a:rPr>
              <a:t>finalizarea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unui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proiect</a:t>
            </a:r>
            <a:r>
              <a:rPr lang="en-US" sz="1400" dirty="0">
                <a:solidFill>
                  <a:srgbClr val="FF0000"/>
                </a:solidFill>
              </a:rPr>
              <a:t> care include o </a:t>
            </a:r>
            <a:r>
              <a:rPr lang="en-US" sz="1400" dirty="0" err="1">
                <a:solidFill>
                  <a:srgbClr val="FF0000"/>
                </a:solidFill>
              </a:rPr>
              <a:t>componentă</a:t>
            </a:r>
            <a:r>
              <a:rPr lang="en-US" sz="1400" dirty="0">
                <a:solidFill>
                  <a:srgbClr val="FF0000"/>
                </a:solidFill>
              </a:rPr>
              <a:t> de </a:t>
            </a:r>
            <a:r>
              <a:rPr lang="en-US" sz="1400" dirty="0" err="1">
                <a:solidFill>
                  <a:srgbClr val="FF0000"/>
                </a:solidFill>
              </a:rPr>
              <a:t>infrastructură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sau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termenul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prevăzut</a:t>
            </a:r>
            <a:r>
              <a:rPr lang="en-US" sz="1400" dirty="0">
                <a:solidFill>
                  <a:srgbClr val="FF0000"/>
                </a:solidFill>
              </a:rPr>
              <a:t> de </a:t>
            </a:r>
            <a:r>
              <a:rPr lang="en-US" sz="1400" dirty="0" err="1">
                <a:solidFill>
                  <a:srgbClr val="FF0000"/>
                </a:solidFill>
              </a:rPr>
              <a:t>normele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privind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ajutoarele</a:t>
            </a:r>
            <a:r>
              <a:rPr lang="en-US" sz="1400" dirty="0">
                <a:solidFill>
                  <a:srgbClr val="FF0000"/>
                </a:solidFill>
              </a:rPr>
              <a:t> de stat, </a:t>
            </a:r>
            <a:r>
              <a:rPr lang="en-US" sz="1400" dirty="0" err="1">
                <a:solidFill>
                  <a:srgbClr val="FF0000"/>
                </a:solidFill>
              </a:rPr>
              <a:t>după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caz</a:t>
            </a:r>
            <a:r>
              <a:rPr lang="en-US" sz="1400" dirty="0">
                <a:solidFill>
                  <a:srgbClr val="FF0000"/>
                </a:solidFill>
              </a:rPr>
              <a:t>, proiectul </a:t>
            </a:r>
            <a:r>
              <a:rPr lang="en-US" sz="1400" dirty="0" err="1">
                <a:solidFill>
                  <a:srgbClr val="FF0000"/>
                </a:solidFill>
              </a:rPr>
              <a:t>respectiv</a:t>
            </a:r>
            <a:r>
              <a:rPr lang="en-US" sz="1400" dirty="0">
                <a:solidFill>
                  <a:srgbClr val="FF0000"/>
                </a:solidFill>
              </a:rPr>
              <a:t> face </a:t>
            </a:r>
            <a:r>
              <a:rPr lang="en-US" sz="1400" dirty="0" err="1">
                <a:solidFill>
                  <a:srgbClr val="FF0000"/>
                </a:solidFill>
              </a:rPr>
              <a:t>obiectul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unei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modificări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importante</a:t>
            </a:r>
            <a:r>
              <a:rPr lang="en-US" sz="1400" dirty="0">
                <a:solidFill>
                  <a:srgbClr val="FF0000"/>
                </a:solidFill>
              </a:rPr>
              <a:t> care </a:t>
            </a:r>
            <a:r>
              <a:rPr lang="en-US" sz="1400" dirty="0" err="1">
                <a:solidFill>
                  <a:srgbClr val="FF0000"/>
                </a:solidFill>
              </a:rPr>
              <a:t>afectează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natura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  <a:r>
              <a:rPr lang="en-US" sz="1400" dirty="0" err="1">
                <a:solidFill>
                  <a:srgbClr val="FF0000"/>
                </a:solidFill>
              </a:rPr>
              <a:t>obiectivele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sau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condițiile</a:t>
            </a:r>
            <a:r>
              <a:rPr lang="en-US" sz="1400" dirty="0">
                <a:solidFill>
                  <a:srgbClr val="FF0000"/>
                </a:solidFill>
              </a:rPr>
              <a:t> de </a:t>
            </a:r>
            <a:r>
              <a:rPr lang="en-US" sz="1400" dirty="0" err="1">
                <a:solidFill>
                  <a:srgbClr val="FF0000"/>
                </a:solidFill>
              </a:rPr>
              <a:t>punere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aplicare</a:t>
            </a:r>
            <a:r>
              <a:rPr lang="en-US" sz="1400" dirty="0">
                <a:solidFill>
                  <a:srgbClr val="FF0000"/>
                </a:solidFill>
              </a:rPr>
              <a:t> a </a:t>
            </a:r>
            <a:r>
              <a:rPr lang="en-US" sz="1400" dirty="0" err="1">
                <a:solidFill>
                  <a:srgbClr val="FF0000"/>
                </a:solidFill>
              </a:rPr>
              <a:t>acestuia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  <a:r>
              <a:rPr lang="en-US" sz="1400" dirty="0" err="1">
                <a:solidFill>
                  <a:srgbClr val="FF0000"/>
                </a:solidFill>
              </a:rPr>
              <a:t>fapt</a:t>
            </a:r>
            <a:r>
              <a:rPr lang="en-US" sz="1400" dirty="0">
                <a:solidFill>
                  <a:srgbClr val="FF0000"/>
                </a:solidFill>
              </a:rPr>
              <a:t> care </a:t>
            </a:r>
            <a:r>
              <a:rPr lang="en-US" sz="1400" dirty="0" err="1">
                <a:solidFill>
                  <a:srgbClr val="FF0000"/>
                </a:solidFill>
              </a:rPr>
              <a:t>ar</a:t>
            </a:r>
            <a:r>
              <a:rPr lang="en-US" sz="1400" dirty="0">
                <a:solidFill>
                  <a:srgbClr val="FF0000"/>
                </a:solidFill>
              </a:rPr>
              <a:t> conduce la </a:t>
            </a:r>
            <a:r>
              <a:rPr lang="en-US" sz="1400" dirty="0" err="1">
                <a:solidFill>
                  <a:srgbClr val="FF0000"/>
                </a:solidFill>
              </a:rPr>
              <a:t>subminarea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obiectivelor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inițiale</a:t>
            </a:r>
            <a:r>
              <a:rPr lang="en-US" sz="1400" dirty="0">
                <a:solidFill>
                  <a:srgbClr val="FF0000"/>
                </a:solidFill>
              </a:rPr>
              <a:t> ale proiectului </a:t>
            </a:r>
            <a:r>
              <a:rPr lang="en-US" sz="1400" dirty="0" err="1">
                <a:solidFill>
                  <a:srgbClr val="FF0000"/>
                </a:solidFill>
              </a:rPr>
              <a:t>în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cauză</a:t>
            </a:r>
            <a:r>
              <a:rPr lang="en-US" sz="1400" dirty="0" smtClean="0"/>
              <a:t>.” </a:t>
            </a:r>
            <a:r>
              <a:rPr lang="en-GB" sz="1400" dirty="0"/>
              <a:t>(Art. 39, </a:t>
            </a:r>
            <a:r>
              <a:rPr lang="en-GB" sz="1400" dirty="0" err="1" smtClean="0"/>
              <a:t>punct</a:t>
            </a:r>
            <a:r>
              <a:rPr lang="en-GB" sz="1400" dirty="0" smtClean="0"/>
              <a:t> 3 din </a:t>
            </a:r>
            <a:r>
              <a:rPr lang="en-GB" sz="1400" dirty="0" err="1" smtClean="0"/>
              <a:t>Regulamentul</a:t>
            </a:r>
            <a:r>
              <a:rPr lang="en-GB" sz="1400" dirty="0" smtClean="0"/>
              <a:t> </a:t>
            </a:r>
            <a:r>
              <a:rPr lang="en-GB" sz="1400" dirty="0" err="1" smtClean="0"/>
              <a:t>nr</a:t>
            </a:r>
            <a:r>
              <a:rPr lang="en-GB" sz="1400" dirty="0" smtClean="0"/>
              <a:t>. </a:t>
            </a:r>
            <a:r>
              <a:rPr lang="en-GB" sz="1400" dirty="0"/>
              <a:t>897/2014 IR</a:t>
            </a:r>
            <a:r>
              <a:rPr lang="en-GB" sz="1600" dirty="0"/>
              <a:t>)</a:t>
            </a:r>
          </a:p>
          <a:p>
            <a:pPr marL="0" lvl="4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6966148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C.9 </a:t>
            </a:r>
            <a:r>
              <a:rPr lang="en-US" sz="2800" dirty="0" err="1">
                <a:solidFill>
                  <a:srgbClr val="FF0000"/>
                </a:solidFill>
              </a:rPr>
              <a:t>Temele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orizontale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4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Indicarea </a:t>
            </a:r>
            <a:r>
              <a:rPr lang="en-US" sz="2400" dirty="0" err="1">
                <a:solidFill>
                  <a:prstClr val="black"/>
                </a:solidFill>
              </a:rPr>
              <a:t>și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descrierea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contribuției</a:t>
            </a:r>
            <a:r>
              <a:rPr lang="en-US" sz="2400" dirty="0">
                <a:solidFill>
                  <a:prstClr val="black"/>
                </a:solidFill>
              </a:rPr>
              <a:t> proiectului la </a:t>
            </a:r>
            <a:r>
              <a:rPr lang="en-US" sz="2400" dirty="0" err="1">
                <a:solidFill>
                  <a:prstClr val="black"/>
                </a:solidFill>
              </a:rPr>
              <a:t>tematica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programului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ținand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cont</a:t>
            </a:r>
            <a:r>
              <a:rPr lang="en-US" sz="2400" dirty="0">
                <a:solidFill>
                  <a:prstClr val="black"/>
                </a:solidFill>
              </a:rPr>
              <a:t> de </a:t>
            </a:r>
            <a:r>
              <a:rPr lang="en-US" sz="2400" dirty="0" err="1">
                <a:solidFill>
                  <a:prstClr val="black"/>
                </a:solidFill>
              </a:rPr>
              <a:t>temele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orizontale</a:t>
            </a:r>
            <a:r>
              <a:rPr lang="en-US" sz="2400" dirty="0">
                <a:solidFill>
                  <a:prstClr val="black"/>
                </a:solidFill>
              </a:rPr>
              <a:t>:</a:t>
            </a:r>
          </a:p>
          <a:p>
            <a:pPr marL="2834640" lvl="4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prstClr val="black"/>
                </a:solidFill>
              </a:rPr>
              <a:t>Democrație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și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drepturile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omului</a:t>
            </a:r>
            <a:endParaRPr lang="en-US" sz="2400" dirty="0">
              <a:solidFill>
                <a:prstClr val="black"/>
              </a:solidFill>
            </a:endParaRPr>
          </a:p>
          <a:p>
            <a:pPr marL="2834640" lvl="4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prstClr val="black"/>
                </a:solidFill>
              </a:rPr>
              <a:t>Egalitatea</a:t>
            </a:r>
            <a:r>
              <a:rPr lang="en-US" sz="2400" dirty="0">
                <a:solidFill>
                  <a:prstClr val="black"/>
                </a:solidFill>
              </a:rPr>
              <a:t> de </a:t>
            </a:r>
            <a:r>
              <a:rPr lang="en-US" sz="2400" dirty="0" err="1">
                <a:solidFill>
                  <a:prstClr val="black"/>
                </a:solidFill>
              </a:rPr>
              <a:t>șanse</a:t>
            </a:r>
            <a:endParaRPr lang="en-US" sz="2400" dirty="0">
              <a:solidFill>
                <a:prstClr val="black"/>
              </a:solidFill>
            </a:endParaRPr>
          </a:p>
          <a:p>
            <a:pPr marL="2834640" lvl="4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prstClr val="black"/>
                </a:solidFill>
              </a:rPr>
              <a:t>Dezvoltarea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durabilității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mediului</a:t>
            </a:r>
            <a:endParaRPr lang="en-US" sz="2400" dirty="0">
              <a:solidFill>
                <a:prstClr val="black"/>
              </a:solidFill>
            </a:endParaRPr>
          </a:p>
          <a:p>
            <a:pPr marL="2834640" lvl="4" indent="-3429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prstClr val="black"/>
                </a:solidFill>
              </a:rPr>
              <a:t>HIV / SIDA</a:t>
            </a:r>
          </a:p>
          <a:p>
            <a:pPr marL="0" lv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sz="2000" b="1" dirty="0" err="1" smtClean="0">
                <a:solidFill>
                  <a:srgbClr val="FF0000"/>
                </a:solidFill>
              </a:rPr>
              <a:t>Contribuția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proiectului </a:t>
            </a:r>
            <a:r>
              <a:rPr lang="en-US" sz="2000" b="1" dirty="0" err="1">
                <a:solidFill>
                  <a:srgbClr val="FF0000"/>
                </a:solidFill>
              </a:rPr>
              <a:t>înca</a:t>
            </a:r>
            <a:r>
              <a:rPr lang="en-US" sz="2000" b="1" dirty="0">
                <a:solidFill>
                  <a:srgbClr val="FF0000"/>
                </a:solidFill>
              </a:rPr>
              <a:t> din </a:t>
            </a:r>
            <a:r>
              <a:rPr lang="en-US" sz="2000" b="1" dirty="0" err="1">
                <a:solidFill>
                  <a:srgbClr val="FF0000"/>
                </a:solidFill>
              </a:rPr>
              <a:t>timpul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implementării</a:t>
            </a:r>
            <a:r>
              <a:rPr lang="en-US" sz="2000" b="1" dirty="0">
                <a:solidFill>
                  <a:srgbClr val="FF0000"/>
                </a:solidFill>
              </a:rPr>
              <a:t>, </a:t>
            </a:r>
            <a:r>
              <a:rPr lang="en-US" sz="2000" b="1" dirty="0" err="1">
                <a:solidFill>
                  <a:srgbClr val="FF0000"/>
                </a:solidFill>
              </a:rPr>
              <a:t>cât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și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dupa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finalizare</a:t>
            </a:r>
            <a:r>
              <a:rPr lang="en-US" sz="2000" b="1" dirty="0">
                <a:solidFill>
                  <a:srgbClr val="FF0000"/>
                </a:solidFill>
              </a:rPr>
              <a:t> la </a:t>
            </a:r>
            <a:r>
              <a:rPr lang="en-US" sz="2000" b="1" dirty="0" err="1">
                <a:solidFill>
                  <a:srgbClr val="FF0000"/>
                </a:solidFill>
              </a:rPr>
              <a:t>temele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orizontale</a:t>
            </a:r>
            <a:r>
              <a:rPr lang="en-US" sz="2000" b="1" dirty="0">
                <a:solidFill>
                  <a:srgbClr val="FF0000"/>
                </a:solidFill>
              </a:rPr>
              <a:t> ale </a:t>
            </a:r>
            <a:r>
              <a:rPr lang="en-US" sz="2000" b="1" dirty="0" err="1">
                <a:solidFill>
                  <a:srgbClr val="FF0000"/>
                </a:solidFill>
              </a:rPr>
              <a:t>Programului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 </a:t>
            </a:r>
            <a:r>
              <a:rPr lang="pt-BR" sz="2000" b="1" dirty="0">
                <a:solidFill>
                  <a:srgbClr val="FF0000"/>
                </a:solidFill>
                <a:sym typeface="Symbol" panose="05050102010706020507" pitchFamily="18" charset="2"/>
              </a:rPr>
              <a:t>Criteriu de evaluare tehnică și financiară!</a:t>
            </a:r>
          </a:p>
          <a:p>
            <a:pPr marL="0" indent="0">
              <a:buNone/>
            </a:pPr>
            <a:r>
              <a:rPr lang="en-US" sz="2000" dirty="0" err="1" smtClean="0"/>
              <a:t>Influența</a:t>
            </a:r>
            <a:r>
              <a:rPr lang="en-US" sz="2000" dirty="0" smtClean="0"/>
              <a:t> </a:t>
            </a:r>
            <a:r>
              <a:rPr lang="en-US" sz="2000" dirty="0" err="1" smtClean="0"/>
              <a:t>pozitivă</a:t>
            </a:r>
            <a:r>
              <a:rPr lang="en-US" sz="2000" dirty="0" smtClean="0"/>
              <a:t> a </a:t>
            </a:r>
            <a:r>
              <a:rPr lang="en-US" sz="2000" dirty="0" err="1" smtClean="0"/>
              <a:t>proiectului</a:t>
            </a:r>
            <a:r>
              <a:rPr lang="en-US" sz="2000" dirty="0" smtClean="0"/>
              <a:t> </a:t>
            </a:r>
            <a:r>
              <a:rPr lang="en-US" sz="2000" dirty="0" err="1"/>
              <a:t>asupra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multor</a:t>
            </a:r>
            <a:r>
              <a:rPr lang="en-US" sz="2000" dirty="0"/>
              <a:t> </a:t>
            </a:r>
            <a:r>
              <a:rPr lang="en-US" sz="2000" dirty="0" err="1"/>
              <a:t>teme</a:t>
            </a:r>
            <a:r>
              <a:rPr lang="en-US" sz="2000" dirty="0"/>
              <a:t> </a:t>
            </a:r>
            <a:r>
              <a:rPr lang="en-US" sz="2000" dirty="0" err="1" smtClean="0"/>
              <a:t>orizontale</a:t>
            </a:r>
            <a:r>
              <a:rPr lang="en-US" sz="2000" dirty="0" smtClean="0"/>
              <a:t> ale </a:t>
            </a:r>
            <a:r>
              <a:rPr lang="en-US" sz="2000" dirty="0" err="1"/>
              <a:t>ale</a:t>
            </a:r>
            <a:r>
              <a:rPr lang="en-US" sz="2000" dirty="0"/>
              <a:t> </a:t>
            </a:r>
            <a:r>
              <a:rPr lang="en-US" sz="2000" dirty="0" err="1" smtClean="0"/>
              <a:t>Programului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anose="05050102010706020507" pitchFamily="18" charset="2"/>
              </a:rPr>
              <a:t></a:t>
            </a:r>
            <a:r>
              <a:rPr lang="en-US" sz="2000" dirty="0" smtClean="0"/>
              <a:t> un </a:t>
            </a:r>
            <a:r>
              <a:rPr lang="en-US" sz="2000" dirty="0" err="1" smtClean="0"/>
              <a:t>scorur</a:t>
            </a:r>
            <a:r>
              <a:rPr lang="en-US" sz="2000" dirty="0" smtClean="0"/>
              <a:t> </a:t>
            </a:r>
            <a:r>
              <a:rPr lang="en-US" sz="2000" dirty="0" err="1" smtClean="0"/>
              <a:t>mai</a:t>
            </a:r>
            <a:r>
              <a:rPr lang="en-US" sz="2000" dirty="0" smtClean="0"/>
              <a:t> bun </a:t>
            </a:r>
            <a:r>
              <a:rPr lang="en-US" sz="2000" dirty="0" err="1" smtClean="0"/>
              <a:t>pentru</a:t>
            </a:r>
            <a:r>
              <a:rPr lang="en-US" sz="2000" dirty="0" smtClean="0"/>
              <a:t> </a:t>
            </a:r>
            <a:r>
              <a:rPr lang="en-US" sz="2000" dirty="0" err="1" smtClean="0"/>
              <a:t>proiect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921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C1. </a:t>
            </a:r>
            <a:r>
              <a:rPr lang="en-US" sz="2800" dirty="0" err="1">
                <a:solidFill>
                  <a:srgbClr val="FF0000"/>
                </a:solidFill>
              </a:rPr>
              <a:t>Relevanța</a:t>
            </a:r>
            <a:r>
              <a:rPr lang="en-US" sz="2800" dirty="0">
                <a:solidFill>
                  <a:srgbClr val="FF0000"/>
                </a:solidFill>
              </a:rPr>
              <a:t> proiectului </a:t>
            </a:r>
            <a:r>
              <a:rPr lang="en-US" sz="2800" dirty="0" err="1">
                <a:solidFill>
                  <a:srgbClr val="FF0000"/>
                </a:solidFill>
              </a:rPr>
              <a:t>și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impactul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transfrontalier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500" b="1" i="1" dirty="0" smtClean="0"/>
              <a:t>C.1.3 </a:t>
            </a:r>
            <a:r>
              <a:rPr lang="en-US" sz="5500" b="1" i="1" dirty="0" err="1"/>
              <a:t>Soluția</a:t>
            </a:r>
            <a:r>
              <a:rPr lang="en-US" sz="5500" b="1" i="1" dirty="0"/>
              <a:t> </a:t>
            </a:r>
            <a:r>
              <a:rPr lang="en-US" sz="5500" b="1" i="1" dirty="0" err="1" smtClean="0"/>
              <a:t>propusă</a:t>
            </a:r>
            <a:r>
              <a:rPr lang="en-US" sz="5500" b="1" i="1" dirty="0" smtClean="0"/>
              <a:t> de </a:t>
            </a:r>
            <a:r>
              <a:rPr lang="en-US" sz="5500" b="1" i="1" dirty="0" err="1" smtClean="0"/>
              <a:t>proiect</a:t>
            </a:r>
            <a:endParaRPr lang="en-US" sz="5500" b="1" i="1" dirty="0"/>
          </a:p>
          <a:p>
            <a:pPr marL="0" indent="0">
              <a:buNone/>
            </a:pPr>
            <a:r>
              <a:rPr lang="en-US" sz="4800" dirty="0" err="1" smtClean="0"/>
              <a:t>Grila</a:t>
            </a:r>
            <a:r>
              <a:rPr lang="en-US" sz="4800" dirty="0" smtClean="0"/>
              <a:t> </a:t>
            </a:r>
            <a:r>
              <a:rPr lang="en-US" sz="4800" dirty="0"/>
              <a:t>de </a:t>
            </a:r>
            <a:r>
              <a:rPr lang="en-US" sz="4800" dirty="0" err="1"/>
              <a:t>evaluare</a:t>
            </a:r>
            <a:r>
              <a:rPr lang="en-US" sz="4800" dirty="0"/>
              <a:t> 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Etapa</a:t>
            </a:r>
            <a:r>
              <a:rPr lang="en-US" sz="4800" dirty="0"/>
              <a:t> 2 (</a:t>
            </a:r>
            <a:r>
              <a:rPr lang="en-US" sz="4800" dirty="0" err="1"/>
              <a:t>evaluare</a:t>
            </a:r>
            <a:r>
              <a:rPr lang="en-US" sz="4800" dirty="0"/>
              <a:t> </a:t>
            </a:r>
            <a:r>
              <a:rPr lang="en-US" sz="4800" dirty="0" err="1"/>
              <a:t>tehnică</a:t>
            </a:r>
            <a:r>
              <a:rPr lang="en-US" sz="4800" dirty="0"/>
              <a:t> </a:t>
            </a:r>
            <a:r>
              <a:rPr lang="en-US" sz="4800" dirty="0" err="1"/>
              <a:t>și</a:t>
            </a:r>
            <a:r>
              <a:rPr lang="en-US" sz="4800" dirty="0"/>
              <a:t> </a:t>
            </a:r>
            <a:r>
              <a:rPr lang="en-US" sz="4800" dirty="0" err="1"/>
              <a:t>financiară</a:t>
            </a:r>
            <a:r>
              <a:rPr lang="en-US" sz="4800" dirty="0"/>
              <a:t>) 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criteriile</a:t>
            </a:r>
            <a:r>
              <a:rPr lang="en-US" sz="4800" dirty="0"/>
              <a:t> care </a:t>
            </a:r>
            <a:r>
              <a:rPr lang="en-US" sz="4800" dirty="0" err="1"/>
              <a:t>fac</a:t>
            </a:r>
            <a:r>
              <a:rPr lang="en-US" sz="4800" dirty="0"/>
              <a:t> </a:t>
            </a:r>
            <a:r>
              <a:rPr lang="en-US" sz="4800" dirty="0" err="1"/>
              <a:t>referire</a:t>
            </a:r>
            <a:r>
              <a:rPr lang="en-US" sz="4800" dirty="0"/>
              <a:t> la </a:t>
            </a:r>
            <a:r>
              <a:rPr lang="en-US" sz="4800" dirty="0" err="1"/>
              <a:t>soluțiile</a:t>
            </a:r>
            <a:r>
              <a:rPr lang="en-US" sz="4800" dirty="0"/>
              <a:t> </a:t>
            </a:r>
            <a:r>
              <a:rPr lang="en-US" sz="4800" dirty="0" smtClean="0"/>
              <a:t>proiectului </a:t>
            </a:r>
            <a:r>
              <a:rPr lang="es-ES" sz="4800" dirty="0" smtClean="0"/>
              <a:t>(</a:t>
            </a:r>
            <a:r>
              <a:rPr lang="es-ES" sz="4800" dirty="0" err="1" smtClean="0"/>
              <a:t>în</a:t>
            </a:r>
            <a:r>
              <a:rPr lang="es-ES" sz="4800" dirty="0" smtClean="0"/>
              <a:t> </a:t>
            </a:r>
            <a:r>
              <a:rPr lang="es-ES" sz="4800" dirty="0"/>
              <a:t>total, 14 </a:t>
            </a:r>
            <a:r>
              <a:rPr lang="es-ES" sz="4800" dirty="0" err="1"/>
              <a:t>criterii</a:t>
            </a:r>
            <a:r>
              <a:rPr lang="es-ES" sz="4800" dirty="0"/>
              <a:t> de </a:t>
            </a:r>
            <a:r>
              <a:rPr lang="es-ES" sz="4800" dirty="0" smtClean="0"/>
              <a:t>evaluare)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1.1 </a:t>
            </a:r>
            <a:r>
              <a:rPr lang="en-US" sz="4800" dirty="0"/>
              <a:t>(a) </a:t>
            </a:r>
            <a:r>
              <a:rPr lang="en-US" sz="4800" dirty="0" err="1"/>
              <a:t>Analiza</a:t>
            </a:r>
            <a:r>
              <a:rPr lang="en-US" sz="4800" dirty="0"/>
              <a:t> </a:t>
            </a:r>
            <a:r>
              <a:rPr lang="en-US" sz="4800" dirty="0" err="1"/>
              <a:t>necesităților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2.1 </a:t>
            </a:r>
            <a:r>
              <a:rPr lang="en-US" sz="4800" dirty="0"/>
              <a:t>(b) </a:t>
            </a:r>
            <a:r>
              <a:rPr lang="en-US" sz="4800" dirty="0" err="1"/>
              <a:t>Obiective</a:t>
            </a:r>
            <a:r>
              <a:rPr lang="en-US" sz="4800" dirty="0"/>
              <a:t> </a:t>
            </a:r>
            <a:r>
              <a:rPr lang="en-US" sz="4800" dirty="0" err="1"/>
              <a:t>specifice</a:t>
            </a:r>
            <a:r>
              <a:rPr lang="en-US" sz="4800" dirty="0"/>
              <a:t> ale proiectului</a:t>
            </a:r>
          </a:p>
          <a:p>
            <a:pPr marL="0" indent="0">
              <a:buNone/>
            </a:pPr>
            <a:r>
              <a:rPr lang="en-US" sz="4800" dirty="0" smtClean="0"/>
              <a:t>	3.3 </a:t>
            </a:r>
            <a:r>
              <a:rPr lang="en-US" sz="4800" dirty="0"/>
              <a:t>(b) </a:t>
            </a:r>
            <a:r>
              <a:rPr lang="en-US" sz="4800" dirty="0" err="1"/>
              <a:t>Justificare</a:t>
            </a:r>
            <a:r>
              <a:rPr lang="en-US" sz="4800" dirty="0"/>
              <a:t> 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componenta</a:t>
            </a:r>
            <a:r>
              <a:rPr lang="en-US" sz="4800" dirty="0"/>
              <a:t> de </a:t>
            </a:r>
            <a:r>
              <a:rPr lang="en-US" sz="4800" dirty="0" err="1"/>
              <a:t>infrastructură</a:t>
            </a:r>
            <a:r>
              <a:rPr lang="en-US" sz="4800" dirty="0"/>
              <a:t> (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proiectele</a:t>
            </a:r>
            <a:r>
              <a:rPr lang="en-US" sz="4800" dirty="0"/>
              <a:t> HARD, </a:t>
            </a:r>
            <a:r>
              <a:rPr lang="en-US" sz="4800" dirty="0" err="1"/>
              <a:t>luând</a:t>
            </a:r>
            <a:r>
              <a:rPr lang="en-US" sz="4800" dirty="0"/>
              <a:t> </a:t>
            </a:r>
            <a:r>
              <a:rPr lang="en-US" sz="4800" dirty="0" err="1"/>
              <a:t>în</a:t>
            </a:r>
            <a:r>
              <a:rPr lang="en-US" sz="4800" dirty="0"/>
              <a:t> </a:t>
            </a:r>
            <a:r>
              <a:rPr lang="en-US" sz="4800" dirty="0" err="1"/>
              <a:t>considerare</a:t>
            </a:r>
            <a:r>
              <a:rPr lang="en-US" sz="4800" dirty="0"/>
              <a:t> </a:t>
            </a:r>
            <a:r>
              <a:rPr lang="en-US" sz="4800" dirty="0" err="1"/>
              <a:t>toți</a:t>
            </a:r>
            <a:r>
              <a:rPr lang="en-US" sz="4800" dirty="0"/>
              <a:t> </a:t>
            </a:r>
            <a:r>
              <a:rPr lang="en-US" sz="4800" dirty="0" err="1"/>
              <a:t>partenerii</a:t>
            </a:r>
            <a:r>
              <a:rPr lang="en-US" sz="4800" dirty="0"/>
              <a:t> </a:t>
            </a:r>
            <a:r>
              <a:rPr lang="en-US" sz="4800" dirty="0" err="1"/>
              <a:t>implicați</a:t>
            </a:r>
            <a:r>
              <a:rPr lang="en-US" sz="4800" dirty="0"/>
              <a:t>)</a:t>
            </a:r>
          </a:p>
          <a:p>
            <a:pPr marL="0" indent="0">
              <a:buNone/>
            </a:pPr>
            <a:r>
              <a:rPr lang="en-US" sz="4800" dirty="0" smtClean="0"/>
              <a:t>	3.4 </a:t>
            </a:r>
            <a:r>
              <a:rPr lang="en-US" sz="4800" dirty="0"/>
              <a:t>(f) </a:t>
            </a:r>
            <a:r>
              <a:rPr lang="en-US" sz="4800" dirty="0" err="1"/>
              <a:t>Activități</a:t>
            </a:r>
            <a:r>
              <a:rPr lang="en-US" sz="4800" dirty="0"/>
              <a:t> de </a:t>
            </a:r>
            <a:r>
              <a:rPr lang="en-US" sz="4800" dirty="0" err="1"/>
              <a:t>consolidare</a:t>
            </a:r>
            <a:r>
              <a:rPr lang="en-US" sz="4800" dirty="0"/>
              <a:t> a </a:t>
            </a:r>
            <a:r>
              <a:rPr lang="en-US" sz="4800" dirty="0" err="1"/>
              <a:t>capacităților</a:t>
            </a:r>
            <a:endParaRPr lang="en-US" sz="4800" dirty="0"/>
          </a:p>
          <a:p>
            <a:endParaRPr lang="en-US" dirty="0"/>
          </a:p>
          <a:p>
            <a:pPr marL="0" indent="0">
              <a:buNone/>
            </a:pPr>
            <a:r>
              <a:rPr lang="en-US" sz="5500" b="1" i="1" dirty="0"/>
              <a:t>C.1.4 </a:t>
            </a:r>
            <a:r>
              <a:rPr lang="en-US" sz="5500" b="1" i="1" dirty="0" err="1" smtClean="0"/>
              <a:t>Necesitatea</a:t>
            </a:r>
            <a:r>
              <a:rPr lang="en-US" sz="5500" b="1" i="1" dirty="0" smtClean="0"/>
              <a:t> </a:t>
            </a:r>
            <a:r>
              <a:rPr lang="en-US" sz="5500" b="1" i="1" dirty="0" err="1" smtClean="0"/>
              <a:t>cooperării</a:t>
            </a:r>
            <a:r>
              <a:rPr lang="en-US" sz="5500" b="1" i="1" dirty="0" smtClean="0"/>
              <a:t> </a:t>
            </a:r>
            <a:r>
              <a:rPr lang="en-US" sz="5500" b="1" i="1" dirty="0" err="1" smtClean="0"/>
              <a:t>transfrontaliere</a:t>
            </a:r>
            <a:r>
              <a:rPr lang="en-US" sz="5500" b="1" i="1" dirty="0" smtClean="0"/>
              <a:t> 	</a:t>
            </a:r>
            <a:r>
              <a:rPr lang="en-US" sz="5500" b="1" dirty="0">
                <a:sym typeface="Symbol" panose="05050102010706020507" pitchFamily="18" charset="2"/>
              </a:rPr>
              <a:t></a:t>
            </a:r>
            <a:r>
              <a:rPr lang="en-US" sz="5600" dirty="0" err="1" smtClean="0"/>
              <a:t>Cerința</a:t>
            </a:r>
            <a:r>
              <a:rPr lang="en-US" sz="5600" dirty="0" smtClean="0"/>
              <a:t> de </a:t>
            </a:r>
            <a:r>
              <a:rPr lang="en-US" sz="5600" dirty="0" err="1" smtClean="0"/>
              <a:t>eligibilitate</a:t>
            </a:r>
            <a:endParaRPr lang="en-US" sz="5600" dirty="0"/>
          </a:p>
          <a:p>
            <a:pPr marL="0" indent="0">
              <a:buNone/>
            </a:pPr>
            <a:r>
              <a:rPr lang="en-US" sz="5600" dirty="0" smtClean="0"/>
              <a:t>				</a:t>
            </a:r>
            <a:r>
              <a:rPr lang="en-US" sz="5600" dirty="0" smtClean="0">
                <a:sym typeface="Symbol" panose="05050102010706020507" pitchFamily="18" charset="2"/>
              </a:rPr>
              <a:t></a:t>
            </a:r>
            <a:r>
              <a:rPr lang="en-US" sz="5600" dirty="0" smtClean="0"/>
              <a:t>Personal </a:t>
            </a:r>
            <a:r>
              <a:rPr lang="en-US" sz="5600" dirty="0" err="1" smtClean="0"/>
              <a:t>și</a:t>
            </a:r>
            <a:r>
              <a:rPr lang="en-US" sz="5600" dirty="0" smtClean="0"/>
              <a:t> </a:t>
            </a:r>
            <a:r>
              <a:rPr lang="en-US" sz="5600" dirty="0" err="1" smtClean="0"/>
              <a:t>finanțare</a:t>
            </a:r>
            <a:r>
              <a:rPr lang="en-US" sz="5600" dirty="0" smtClean="0"/>
              <a:t> </a:t>
            </a:r>
            <a:r>
              <a:rPr lang="en-US" sz="5600" dirty="0" err="1" smtClean="0"/>
              <a:t>comună</a:t>
            </a:r>
            <a:endParaRPr lang="en-US" sz="5600" dirty="0"/>
          </a:p>
          <a:p>
            <a:pPr marL="0" indent="0">
              <a:buNone/>
            </a:pPr>
            <a:r>
              <a:rPr lang="en-US" sz="5600" dirty="0" smtClean="0"/>
              <a:t>				</a:t>
            </a:r>
            <a:r>
              <a:rPr lang="en-US" sz="5600" dirty="0" smtClean="0">
                <a:sym typeface="Symbol" panose="05050102010706020507" pitchFamily="18" charset="2"/>
              </a:rPr>
              <a:t></a:t>
            </a:r>
            <a:r>
              <a:rPr lang="en-US" sz="5600" dirty="0" err="1" smtClean="0"/>
              <a:t>Trebuie</a:t>
            </a:r>
            <a:r>
              <a:rPr lang="en-US" sz="5600" dirty="0" smtClean="0"/>
              <a:t> </a:t>
            </a:r>
            <a:r>
              <a:rPr lang="en-US" sz="5600" dirty="0" err="1"/>
              <a:t>să</a:t>
            </a:r>
            <a:r>
              <a:rPr lang="en-US" sz="5600" dirty="0"/>
              <a:t> fie </a:t>
            </a:r>
            <a:r>
              <a:rPr lang="en-US" sz="5600" dirty="0" err="1" smtClean="0"/>
              <a:t>bifată</a:t>
            </a:r>
            <a:r>
              <a:rPr lang="en-US" sz="5600" dirty="0" smtClean="0"/>
              <a:t> </a:t>
            </a:r>
            <a:r>
              <a:rPr lang="en-US" sz="5600" dirty="0" err="1" smtClean="0"/>
              <a:t>și</a:t>
            </a:r>
            <a:r>
              <a:rPr lang="en-US" sz="5600" dirty="0" smtClean="0"/>
              <a:t> </a:t>
            </a:r>
            <a:r>
              <a:rPr lang="en-US" sz="5600" dirty="0" err="1" smtClean="0"/>
              <a:t>explicată</a:t>
            </a:r>
            <a:endParaRPr lang="en-US" sz="5600" dirty="0"/>
          </a:p>
          <a:p>
            <a:endParaRPr lang="en-US" sz="5600" dirty="0"/>
          </a:p>
          <a:p>
            <a:pPr marL="0" indent="0">
              <a:buNone/>
            </a:pPr>
            <a:r>
              <a:rPr lang="en-US" sz="4800" dirty="0" err="1"/>
              <a:t>G</a:t>
            </a:r>
            <a:r>
              <a:rPr lang="en-US" sz="4800" dirty="0" err="1" smtClean="0"/>
              <a:t>rila</a:t>
            </a:r>
            <a:r>
              <a:rPr lang="en-US" sz="4800" dirty="0" smtClean="0"/>
              <a:t> </a:t>
            </a:r>
            <a:r>
              <a:rPr lang="en-US" sz="4800" dirty="0"/>
              <a:t>de </a:t>
            </a:r>
            <a:r>
              <a:rPr lang="en-US" sz="4800" dirty="0" err="1"/>
              <a:t>evaluare</a:t>
            </a:r>
            <a:r>
              <a:rPr lang="en-US" sz="4800" dirty="0"/>
              <a:t> 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Etapa</a:t>
            </a:r>
            <a:r>
              <a:rPr lang="en-US" sz="4800" dirty="0"/>
              <a:t> 2 (</a:t>
            </a:r>
            <a:r>
              <a:rPr lang="en-US" sz="4800" dirty="0" err="1"/>
              <a:t>evaluare</a:t>
            </a:r>
            <a:r>
              <a:rPr lang="en-US" sz="4800" dirty="0"/>
              <a:t> </a:t>
            </a:r>
            <a:r>
              <a:rPr lang="en-US" sz="4800" dirty="0" err="1"/>
              <a:t>tehnică</a:t>
            </a:r>
            <a:r>
              <a:rPr lang="en-US" sz="4800" dirty="0"/>
              <a:t> </a:t>
            </a:r>
            <a:r>
              <a:rPr lang="en-US" sz="4800" dirty="0" err="1"/>
              <a:t>și</a:t>
            </a:r>
            <a:r>
              <a:rPr lang="en-US" sz="4800" dirty="0"/>
              <a:t> </a:t>
            </a:r>
            <a:r>
              <a:rPr lang="en-US" sz="4800" dirty="0" err="1"/>
              <a:t>financiară</a:t>
            </a:r>
            <a:r>
              <a:rPr lang="en-US" sz="4800" dirty="0"/>
              <a:t>) </a:t>
            </a:r>
            <a:r>
              <a:rPr lang="en-US" sz="4800" dirty="0" err="1" smtClean="0"/>
              <a:t>pe</a:t>
            </a:r>
            <a:r>
              <a:rPr lang="en-US" sz="4800" dirty="0" smtClean="0"/>
              <a:t> </a:t>
            </a:r>
            <a:r>
              <a:rPr lang="en-US" sz="4800" dirty="0" err="1"/>
              <a:t>criteriile</a:t>
            </a:r>
            <a:r>
              <a:rPr lang="en-US" sz="4800" dirty="0"/>
              <a:t> care </a:t>
            </a:r>
            <a:r>
              <a:rPr lang="en-US" sz="4800" dirty="0" err="1"/>
              <a:t>fac</a:t>
            </a:r>
            <a:r>
              <a:rPr lang="en-US" sz="4800" dirty="0"/>
              <a:t> </a:t>
            </a:r>
            <a:r>
              <a:rPr lang="en-US" sz="4800" dirty="0" err="1"/>
              <a:t>trimitere</a:t>
            </a:r>
            <a:r>
              <a:rPr lang="en-US" sz="4800" dirty="0"/>
              <a:t> la </a:t>
            </a:r>
            <a:r>
              <a:rPr lang="en-US" sz="4800" dirty="0" err="1"/>
              <a:t>abordarea</a:t>
            </a:r>
            <a:r>
              <a:rPr lang="en-US" sz="4800" dirty="0"/>
              <a:t> </a:t>
            </a:r>
            <a:r>
              <a:rPr lang="en-US" sz="4800" dirty="0" err="1"/>
              <a:t>transfrontalieră</a:t>
            </a:r>
            <a:r>
              <a:rPr lang="en-US" sz="4800" dirty="0"/>
              <a:t> (17 </a:t>
            </a:r>
            <a:r>
              <a:rPr lang="en-US" sz="4800" dirty="0" err="1"/>
              <a:t>criterii</a:t>
            </a:r>
            <a:r>
              <a:rPr lang="en-US" sz="4800" dirty="0"/>
              <a:t> de </a:t>
            </a:r>
            <a:r>
              <a:rPr lang="en-US" sz="4800" dirty="0" err="1" smtClean="0"/>
              <a:t>evaluare</a:t>
            </a:r>
            <a:r>
              <a:rPr lang="en-US" sz="4800" dirty="0" smtClean="0"/>
              <a:t>)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1.1 </a:t>
            </a:r>
            <a:r>
              <a:rPr lang="en-US" sz="4800" dirty="0"/>
              <a:t>(a) </a:t>
            </a:r>
            <a:r>
              <a:rPr lang="en-US" sz="4800" dirty="0" err="1"/>
              <a:t>Analiza</a:t>
            </a:r>
            <a:r>
              <a:rPr lang="en-US" sz="4800" dirty="0"/>
              <a:t> nevoilor</a:t>
            </a:r>
          </a:p>
          <a:p>
            <a:pPr marL="0" indent="0">
              <a:buNone/>
            </a:pPr>
            <a:r>
              <a:rPr lang="en-US" sz="4800" dirty="0" smtClean="0"/>
              <a:t>	1.1 </a:t>
            </a:r>
            <a:r>
              <a:rPr lang="en-US" sz="4800" dirty="0"/>
              <a:t>(b) </a:t>
            </a:r>
            <a:r>
              <a:rPr lang="en-US" sz="4800" dirty="0" err="1"/>
              <a:t>Impactul</a:t>
            </a:r>
            <a:r>
              <a:rPr lang="en-US" sz="4800" dirty="0"/>
              <a:t> </a:t>
            </a:r>
            <a:r>
              <a:rPr lang="en-US" sz="4800" dirty="0" err="1"/>
              <a:t>transfrontalier</a:t>
            </a:r>
            <a:r>
              <a:rPr lang="en-US" sz="4800" dirty="0"/>
              <a:t> al proiectului</a:t>
            </a:r>
          </a:p>
          <a:p>
            <a:pPr marL="0" indent="0">
              <a:buNone/>
            </a:pPr>
            <a:r>
              <a:rPr lang="en-US" sz="4800" dirty="0" smtClean="0"/>
              <a:t>	1.2 </a:t>
            </a:r>
            <a:r>
              <a:rPr lang="en-US" sz="4800" dirty="0"/>
              <a:t>(a) </a:t>
            </a:r>
            <a:r>
              <a:rPr lang="en-US" sz="4800" dirty="0" err="1"/>
              <a:t>Contribuția</a:t>
            </a:r>
            <a:r>
              <a:rPr lang="en-US" sz="4800" dirty="0"/>
              <a:t> la </a:t>
            </a:r>
            <a:r>
              <a:rPr lang="en-US" sz="4800" dirty="0" err="1"/>
              <a:t>rezultatele</a:t>
            </a:r>
            <a:r>
              <a:rPr lang="en-US" sz="4800" dirty="0"/>
              <a:t> </a:t>
            </a:r>
            <a:r>
              <a:rPr lang="en-US" sz="4800" dirty="0" err="1"/>
              <a:t>programului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1.2 </a:t>
            </a:r>
            <a:r>
              <a:rPr lang="en-US" sz="4800" dirty="0"/>
              <a:t>(b) </a:t>
            </a:r>
            <a:r>
              <a:rPr lang="en-US" sz="4800" dirty="0" err="1"/>
              <a:t>Contribuția</a:t>
            </a:r>
            <a:r>
              <a:rPr lang="en-US" sz="4800" dirty="0"/>
              <a:t> la </a:t>
            </a:r>
            <a:r>
              <a:rPr lang="en-US" sz="4800" dirty="0" err="1"/>
              <a:t>rezultatele</a:t>
            </a:r>
            <a:r>
              <a:rPr lang="en-US" sz="4800" dirty="0"/>
              <a:t> </a:t>
            </a:r>
            <a:r>
              <a:rPr lang="en-US" sz="4800" dirty="0" err="1"/>
              <a:t>programelor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2.1 </a:t>
            </a:r>
            <a:r>
              <a:rPr lang="en-US" sz="4800" dirty="0"/>
              <a:t>(a) </a:t>
            </a:r>
            <a:r>
              <a:rPr lang="en-US" sz="4800" dirty="0" err="1"/>
              <a:t>Obiectivul</a:t>
            </a:r>
            <a:r>
              <a:rPr lang="en-US" sz="4800" dirty="0"/>
              <a:t> general al proiectului</a:t>
            </a:r>
          </a:p>
          <a:p>
            <a:pPr marL="0" indent="0">
              <a:buNone/>
            </a:pPr>
            <a:r>
              <a:rPr lang="en-US" sz="4800" dirty="0" smtClean="0"/>
              <a:t>	2.1 </a:t>
            </a:r>
            <a:r>
              <a:rPr lang="en-US" sz="4800" dirty="0"/>
              <a:t>(b) </a:t>
            </a:r>
            <a:r>
              <a:rPr lang="en-US" sz="4800" dirty="0" err="1"/>
              <a:t>Obiective</a:t>
            </a:r>
            <a:r>
              <a:rPr lang="en-US" sz="4800" dirty="0"/>
              <a:t> </a:t>
            </a:r>
            <a:r>
              <a:rPr lang="en-US" sz="4800" dirty="0" err="1"/>
              <a:t>specifice</a:t>
            </a:r>
            <a:r>
              <a:rPr lang="en-US" sz="4800" dirty="0"/>
              <a:t> ale proiectului</a:t>
            </a:r>
          </a:p>
          <a:p>
            <a:pPr marL="0" indent="0">
              <a:buNone/>
            </a:pPr>
            <a:r>
              <a:rPr lang="en-US" sz="4800" dirty="0" smtClean="0"/>
              <a:t>	2.1 </a:t>
            </a:r>
            <a:r>
              <a:rPr lang="en-US" sz="4800" dirty="0"/>
              <a:t>(c) Rezultatele proiectului</a:t>
            </a:r>
          </a:p>
          <a:p>
            <a:pPr marL="0" indent="0">
              <a:buNone/>
            </a:pPr>
            <a:r>
              <a:rPr lang="en-US" sz="4800" dirty="0" smtClean="0"/>
              <a:t>	2.2 </a:t>
            </a:r>
            <a:r>
              <a:rPr lang="en-US" sz="4800" dirty="0"/>
              <a:t>(a) </a:t>
            </a:r>
            <a:r>
              <a:rPr lang="en-US" sz="4800" dirty="0" err="1"/>
              <a:t>Relevanța</a:t>
            </a:r>
            <a:r>
              <a:rPr lang="en-US" sz="4800" dirty="0"/>
              <a:t> </a:t>
            </a:r>
            <a:r>
              <a:rPr lang="en-US" sz="4800" dirty="0" err="1"/>
              <a:t>parteneriatului</a:t>
            </a:r>
            <a:r>
              <a:rPr lang="en-US" sz="4800" dirty="0"/>
              <a:t> de </a:t>
            </a:r>
            <a:r>
              <a:rPr lang="en-US" sz="4800" dirty="0" err="1"/>
              <a:t>proiect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2.2 </a:t>
            </a:r>
            <a:r>
              <a:rPr lang="en-US" sz="4800" dirty="0"/>
              <a:t>(c) </a:t>
            </a:r>
            <a:r>
              <a:rPr lang="en-US" sz="4800" dirty="0" err="1"/>
              <a:t>Contribuția</a:t>
            </a:r>
            <a:r>
              <a:rPr lang="en-US" sz="4800" dirty="0"/>
              <a:t> </a:t>
            </a:r>
            <a:r>
              <a:rPr lang="en-US" sz="4800" dirty="0" err="1"/>
              <a:t>partenerilor</a:t>
            </a:r>
            <a:r>
              <a:rPr lang="en-US" sz="4800" dirty="0"/>
              <a:t> la </a:t>
            </a:r>
            <a:r>
              <a:rPr lang="en-US" sz="4800" dirty="0" err="1"/>
              <a:t>proiect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3.1 </a:t>
            </a:r>
            <a:r>
              <a:rPr lang="en-US" sz="4800" dirty="0"/>
              <a:t>(a) </a:t>
            </a:r>
            <a:r>
              <a:rPr lang="en-US" sz="4800" dirty="0" err="1"/>
              <a:t>Pregătirea</a:t>
            </a:r>
            <a:r>
              <a:rPr lang="en-US" sz="4800" dirty="0"/>
              <a:t> </a:t>
            </a:r>
            <a:r>
              <a:rPr lang="en-US" sz="4800" dirty="0" err="1"/>
              <a:t>pentru</a:t>
            </a:r>
            <a:r>
              <a:rPr lang="en-US" sz="4800" dirty="0"/>
              <a:t> </a:t>
            </a:r>
            <a:r>
              <a:rPr lang="en-US" sz="4800" dirty="0" err="1"/>
              <a:t>proiecte</a:t>
            </a: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3.1 </a:t>
            </a:r>
            <a:r>
              <a:rPr lang="en-US" sz="4800" dirty="0"/>
              <a:t>(b) </a:t>
            </a:r>
            <a:r>
              <a:rPr lang="en-US" sz="4800" dirty="0" err="1"/>
              <a:t>Managementul</a:t>
            </a:r>
            <a:r>
              <a:rPr lang="en-US" sz="4800" dirty="0"/>
              <a:t> proiectului</a:t>
            </a:r>
          </a:p>
          <a:p>
            <a:pPr marL="0" indent="0">
              <a:buNone/>
            </a:pPr>
            <a:r>
              <a:rPr lang="en-US" sz="4800" dirty="0" smtClean="0"/>
              <a:t>	3.1 </a:t>
            </a:r>
            <a:r>
              <a:rPr lang="en-US" sz="4800" dirty="0"/>
              <a:t>(c) </a:t>
            </a:r>
            <a:r>
              <a:rPr lang="en-US" sz="4800" dirty="0" err="1"/>
              <a:t>Planificarea</a:t>
            </a:r>
            <a:r>
              <a:rPr lang="en-US" sz="4800" dirty="0"/>
              <a:t> </a:t>
            </a:r>
            <a:r>
              <a:rPr lang="en-US" sz="4800" dirty="0" err="1"/>
              <a:t>și</a:t>
            </a:r>
            <a:r>
              <a:rPr lang="en-US" sz="4800" dirty="0"/>
              <a:t> </a:t>
            </a:r>
            <a:r>
              <a:rPr lang="en-US" sz="4800" dirty="0" err="1"/>
              <a:t>metodologia</a:t>
            </a:r>
            <a:r>
              <a:rPr lang="en-US" sz="4800" dirty="0"/>
              <a:t> proiectului</a:t>
            </a:r>
          </a:p>
          <a:p>
            <a:pPr marL="0" indent="0">
              <a:buNone/>
            </a:pPr>
            <a:r>
              <a:rPr lang="en-US" sz="4800" dirty="0" smtClean="0"/>
              <a:t>	3.2 </a:t>
            </a:r>
            <a:r>
              <a:rPr lang="en-US" sz="4800" dirty="0"/>
              <a:t>(a) </a:t>
            </a:r>
            <a:r>
              <a:rPr lang="en-US" sz="4800" dirty="0" err="1"/>
              <a:t>Bugetul</a:t>
            </a:r>
            <a:r>
              <a:rPr lang="en-US" sz="4800" dirty="0"/>
              <a:t> proiectului</a:t>
            </a:r>
          </a:p>
          <a:p>
            <a:pPr marL="0" indent="0">
              <a:buNone/>
            </a:pPr>
            <a:r>
              <a:rPr lang="en-US" sz="4800" dirty="0" smtClean="0"/>
              <a:t>	3.3 </a:t>
            </a:r>
            <a:r>
              <a:rPr lang="en-US" sz="4800" dirty="0"/>
              <a:t>(b) </a:t>
            </a:r>
            <a:r>
              <a:rPr lang="en-US" sz="4800" dirty="0" err="1"/>
              <a:t>Justificarea</a:t>
            </a:r>
            <a:r>
              <a:rPr lang="en-US" sz="4800" dirty="0"/>
              <a:t> </a:t>
            </a:r>
            <a:r>
              <a:rPr lang="en-US" sz="4800" dirty="0" err="1"/>
              <a:t>infrastructurii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136544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De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verificat</a:t>
            </a:r>
            <a:r>
              <a:rPr lang="en-US" sz="2800" b="1" u="sng" dirty="0" smtClean="0">
                <a:solidFill>
                  <a:srgbClr val="FF0000"/>
                </a:solidFill>
              </a:rPr>
              <a:t>!!!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 err="1" smtClean="0"/>
              <a:t>nformațiile</a:t>
            </a:r>
            <a:r>
              <a:rPr lang="en-US" sz="2400" dirty="0" smtClean="0"/>
              <a:t> </a:t>
            </a:r>
            <a:r>
              <a:rPr lang="en-US" sz="2400" dirty="0" err="1" smtClean="0"/>
              <a:t>sunt</a:t>
            </a:r>
            <a:r>
              <a:rPr lang="en-US" sz="2400" dirty="0" smtClean="0"/>
              <a:t> </a:t>
            </a:r>
            <a:r>
              <a:rPr lang="en-US" sz="2400" dirty="0" err="1" smtClean="0"/>
              <a:t>consistente</a:t>
            </a:r>
            <a:r>
              <a:rPr lang="en-US" sz="2400" dirty="0" smtClean="0"/>
              <a:t> </a:t>
            </a:r>
            <a:r>
              <a:rPr lang="en-US" sz="2400" dirty="0" err="1" smtClean="0"/>
              <a:t>și</a:t>
            </a:r>
            <a:r>
              <a:rPr lang="en-US" sz="2400" dirty="0" smtClean="0"/>
              <a:t> </a:t>
            </a:r>
            <a:r>
              <a:rPr lang="en-US" sz="2400" dirty="0" err="1" smtClean="0"/>
              <a:t>coerente</a:t>
            </a:r>
            <a:r>
              <a:rPr lang="en-US" sz="2400" dirty="0" smtClean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 smtClean="0"/>
              <a:t>toate</a:t>
            </a:r>
            <a:r>
              <a:rPr lang="en-US" sz="2400" dirty="0" smtClean="0"/>
              <a:t> </a:t>
            </a:r>
            <a:r>
              <a:rPr lang="en-US" sz="2400" dirty="0" err="1" smtClean="0"/>
              <a:t>părțile</a:t>
            </a:r>
            <a:r>
              <a:rPr lang="en-US" sz="2400" dirty="0" smtClean="0"/>
              <a:t> </a:t>
            </a:r>
            <a:r>
              <a:rPr lang="en-US" sz="2400" dirty="0" err="1"/>
              <a:t>Formularului</a:t>
            </a:r>
            <a:r>
              <a:rPr lang="en-US" sz="2400" dirty="0"/>
              <a:t> de </a:t>
            </a:r>
            <a:r>
              <a:rPr lang="en-US" sz="2400" dirty="0" err="1" smtClean="0"/>
              <a:t>Aplicație</a:t>
            </a:r>
            <a:r>
              <a:rPr lang="en-US" sz="2400" dirty="0" smtClean="0"/>
              <a:t> (</a:t>
            </a:r>
            <a:r>
              <a:rPr lang="en-US" sz="2400" dirty="0" err="1" smtClean="0"/>
              <a:t>Matrice</a:t>
            </a:r>
            <a:r>
              <a:rPr lang="en-US" sz="2400" dirty="0" smtClean="0"/>
              <a:t> </a:t>
            </a:r>
            <a:r>
              <a:rPr lang="en-US" sz="2400" dirty="0" err="1" smtClean="0"/>
              <a:t>Cadrul</a:t>
            </a:r>
            <a:r>
              <a:rPr lang="en-US" sz="2400" dirty="0" smtClean="0"/>
              <a:t> </a:t>
            </a:r>
            <a:r>
              <a:rPr lang="en-US" sz="2400" dirty="0"/>
              <a:t>logic, </a:t>
            </a:r>
            <a:r>
              <a:rPr lang="en-US" sz="2400" dirty="0" smtClean="0"/>
              <a:t>Plan </a:t>
            </a:r>
            <a:r>
              <a:rPr lang="en-US" sz="2400" dirty="0"/>
              <a:t>de </a:t>
            </a:r>
            <a:r>
              <a:rPr lang="en-US" sz="2400" dirty="0" err="1"/>
              <a:t>lucru</a:t>
            </a:r>
            <a:r>
              <a:rPr lang="en-US" sz="2400" dirty="0"/>
              <a:t>, </a:t>
            </a:r>
            <a:r>
              <a:rPr lang="en-US" sz="2400" dirty="0" err="1" smtClean="0"/>
              <a:t>Buget</a:t>
            </a:r>
            <a:r>
              <a:rPr lang="en-US" sz="2400" dirty="0" smtClean="0"/>
              <a:t>) </a:t>
            </a:r>
          </a:p>
          <a:p>
            <a:endParaRPr lang="en-US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s-au </a:t>
            </a:r>
            <a:r>
              <a:rPr lang="en-US" sz="2400" dirty="0" err="1" smtClean="0"/>
              <a:t>urmărit</a:t>
            </a:r>
            <a:r>
              <a:rPr lang="en-US" sz="2400" dirty="0" smtClean="0"/>
              <a:t> </a:t>
            </a:r>
            <a:r>
              <a:rPr lang="en-US" sz="2400" dirty="0" err="1" smtClean="0"/>
              <a:t>toate</a:t>
            </a:r>
            <a:r>
              <a:rPr lang="en-US" sz="2400" dirty="0" smtClean="0"/>
              <a:t> </a:t>
            </a:r>
            <a:r>
              <a:rPr lang="en-US" sz="2400" dirty="0" err="1"/>
              <a:t>instrucțiunile</a:t>
            </a:r>
            <a:r>
              <a:rPr lang="en-US" sz="2400" dirty="0"/>
              <a:t> </a:t>
            </a:r>
            <a:r>
              <a:rPr lang="en-US" sz="2400" dirty="0" smtClean="0"/>
              <a:t>de </a:t>
            </a:r>
            <a:r>
              <a:rPr lang="en-US" sz="2400" dirty="0" err="1" smtClean="0"/>
              <a:t>completare</a:t>
            </a:r>
            <a:r>
              <a:rPr lang="en-US" sz="2400" dirty="0" smtClean="0"/>
              <a:t> </a:t>
            </a:r>
            <a:r>
              <a:rPr lang="en-US" sz="2400" dirty="0" err="1" smtClean="0"/>
              <a:t>și</a:t>
            </a:r>
            <a:r>
              <a:rPr lang="en-US" sz="2400" dirty="0" smtClean="0"/>
              <a:t> s-au </a:t>
            </a:r>
            <a:r>
              <a:rPr lang="en-US" sz="2400" dirty="0" err="1" smtClean="0"/>
              <a:t>furnizat</a:t>
            </a:r>
            <a:r>
              <a:rPr lang="en-US" sz="2400" dirty="0" smtClean="0"/>
              <a:t> </a:t>
            </a:r>
            <a:r>
              <a:rPr lang="en-US" sz="2400" dirty="0" err="1"/>
              <a:t>toate</a:t>
            </a:r>
            <a:r>
              <a:rPr lang="en-US" sz="2400" dirty="0"/>
              <a:t> </a:t>
            </a:r>
            <a:r>
              <a:rPr lang="en-US" sz="2400" dirty="0" err="1"/>
              <a:t>informațiile</a:t>
            </a:r>
            <a:r>
              <a:rPr lang="en-US" sz="2400" dirty="0"/>
              <a:t> </a:t>
            </a:r>
            <a:r>
              <a:rPr lang="en-US" sz="2400" dirty="0" err="1" smtClean="0"/>
              <a:t>necesare</a:t>
            </a:r>
            <a:r>
              <a:rPr lang="en-US" sz="2400" dirty="0" smtClean="0"/>
              <a:t> (de ex. </a:t>
            </a:r>
            <a:r>
              <a:rPr lang="en-US" sz="2400" dirty="0" err="1" smtClean="0"/>
              <a:t>parteneri</a:t>
            </a:r>
            <a:r>
              <a:rPr lang="en-US" sz="2400" dirty="0" smtClean="0"/>
              <a:t> </a:t>
            </a:r>
            <a:r>
              <a:rPr lang="en-US" sz="2400" dirty="0" err="1" smtClean="0"/>
              <a:t>responsabili</a:t>
            </a:r>
            <a:r>
              <a:rPr lang="en-US" sz="2400" dirty="0" smtClean="0"/>
              <a:t>, </a:t>
            </a:r>
            <a:r>
              <a:rPr lang="en-US" sz="2400" dirty="0" err="1" smtClean="0"/>
              <a:t>rezultate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proiect</a:t>
            </a:r>
            <a:r>
              <a:rPr lang="en-US" sz="2400" dirty="0"/>
              <a:t>, </a:t>
            </a:r>
            <a:r>
              <a:rPr lang="en-US" sz="2400" dirty="0" err="1" smtClean="0"/>
              <a:t>livrabile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s-a </a:t>
            </a:r>
            <a:r>
              <a:rPr lang="en-US" sz="2400" dirty="0" err="1" smtClean="0"/>
              <a:t>respectat</a:t>
            </a:r>
            <a:r>
              <a:rPr lang="en-US" sz="2400" dirty="0" smtClean="0"/>
              <a:t> </a:t>
            </a:r>
            <a:r>
              <a:rPr lang="en-US" sz="2400" dirty="0" err="1" smtClean="0"/>
              <a:t>ordinea</a:t>
            </a:r>
            <a:r>
              <a:rPr lang="en-US" sz="2400" dirty="0" smtClean="0"/>
              <a:t> </a:t>
            </a:r>
            <a:r>
              <a:rPr lang="en-US" sz="2400" dirty="0" err="1"/>
              <a:t>cronologică</a:t>
            </a:r>
            <a:r>
              <a:rPr lang="en-US" sz="2400" dirty="0"/>
              <a:t> </a:t>
            </a:r>
            <a:r>
              <a:rPr lang="en-US" sz="2400" dirty="0" smtClean="0"/>
              <a:t>a </a:t>
            </a:r>
            <a:r>
              <a:rPr lang="en-US" sz="2400" dirty="0" err="1" smtClean="0"/>
              <a:t>activităților</a:t>
            </a:r>
            <a:r>
              <a:rPr lang="en-US" sz="2400" dirty="0" smtClean="0"/>
              <a:t> proiectului</a:t>
            </a:r>
            <a:r>
              <a:rPr lang="en-US" sz="2400" dirty="0"/>
              <a:t> </a:t>
            </a:r>
            <a:r>
              <a:rPr lang="en-US" sz="2400" dirty="0" err="1" smtClean="0"/>
              <a:t>și</a:t>
            </a:r>
            <a:r>
              <a:rPr lang="en-US" sz="2400" dirty="0" smtClean="0"/>
              <a:t> </a:t>
            </a:r>
            <a:r>
              <a:rPr lang="en-US" sz="2400" dirty="0" err="1" smtClean="0"/>
              <a:t>dacă</a:t>
            </a:r>
            <a:r>
              <a:rPr lang="en-US" sz="2400" dirty="0" smtClean="0"/>
              <a:t> a </a:t>
            </a:r>
            <a:r>
              <a:rPr lang="en-US" sz="2400" dirty="0" err="1" smtClean="0"/>
              <a:t>fost</a:t>
            </a:r>
            <a:r>
              <a:rPr lang="en-US" sz="2400" dirty="0" smtClean="0"/>
              <a:t> </a:t>
            </a:r>
            <a:r>
              <a:rPr lang="en-US" sz="2400" dirty="0" err="1" smtClean="0"/>
              <a:t>acordat</a:t>
            </a:r>
            <a:r>
              <a:rPr lang="en-US" sz="2400" dirty="0" smtClean="0"/>
              <a:t> </a:t>
            </a:r>
            <a:r>
              <a:rPr lang="en-US" sz="2400" dirty="0"/>
              <a:t>un interval de </a:t>
            </a:r>
            <a:r>
              <a:rPr lang="en-US" sz="2400" dirty="0" err="1"/>
              <a:t>timp</a:t>
            </a:r>
            <a:r>
              <a:rPr lang="en-US" sz="2400" dirty="0"/>
              <a:t> </a:t>
            </a:r>
            <a:r>
              <a:rPr lang="en-US" sz="2400" dirty="0" err="1" smtClean="0"/>
              <a:t>corespunzător</a:t>
            </a:r>
            <a:r>
              <a:rPr lang="en-US" sz="2400" dirty="0" smtClean="0"/>
              <a:t> </a:t>
            </a:r>
            <a:r>
              <a:rPr lang="en-US" sz="2400" dirty="0" err="1" smtClean="0"/>
              <a:t>realizarii</a:t>
            </a:r>
            <a:r>
              <a:rPr lang="en-US" sz="2400" dirty="0" smtClean="0"/>
              <a:t> </a:t>
            </a:r>
            <a:r>
              <a:rPr lang="en-US" sz="2400" dirty="0" err="1" smtClean="0"/>
              <a:t>fiecareia</a:t>
            </a:r>
            <a:r>
              <a:rPr lang="en-US" sz="2400" dirty="0" smtClean="0"/>
              <a:t> </a:t>
            </a:r>
            <a:r>
              <a:rPr lang="en-US" sz="2400" dirty="0" err="1"/>
              <a:t>dintre</a:t>
            </a:r>
            <a:r>
              <a:rPr lang="en-US" sz="2400" dirty="0"/>
              <a:t> </a:t>
            </a:r>
            <a:r>
              <a:rPr lang="en-US" sz="2400" dirty="0" err="1" smtClean="0"/>
              <a:t>ele</a:t>
            </a:r>
            <a:r>
              <a:rPr lang="en-US" sz="2400" dirty="0"/>
              <a:t> </a:t>
            </a:r>
            <a:r>
              <a:rPr lang="en-US" sz="2400" dirty="0" smtClean="0"/>
              <a:t>(a se </a:t>
            </a:r>
            <a:r>
              <a:rPr lang="en-US" sz="2400" dirty="0" err="1" smtClean="0"/>
              <a:t>lua</a:t>
            </a:r>
            <a:r>
              <a:rPr lang="en-US" sz="2400" dirty="0" smtClean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considerare</a:t>
            </a:r>
            <a:r>
              <a:rPr lang="en-US" sz="2400" dirty="0"/>
              <a:t> </a:t>
            </a:r>
            <a:r>
              <a:rPr lang="en-US" sz="2400" dirty="0" err="1"/>
              <a:t>faptul</a:t>
            </a:r>
            <a:r>
              <a:rPr lang="en-US" sz="2400" dirty="0"/>
              <a:t> </a:t>
            </a:r>
            <a:r>
              <a:rPr lang="en-US" sz="2400" dirty="0" err="1"/>
              <a:t>că</a:t>
            </a:r>
            <a:r>
              <a:rPr lang="en-US" sz="2400" dirty="0"/>
              <a:t> </a:t>
            </a:r>
            <a:r>
              <a:rPr lang="en-US" sz="2400" dirty="0" err="1"/>
              <a:t>anumite</a:t>
            </a:r>
            <a:r>
              <a:rPr lang="en-US" sz="2400" dirty="0"/>
              <a:t> </a:t>
            </a:r>
            <a:r>
              <a:rPr lang="en-US" sz="2400" dirty="0" err="1"/>
              <a:t>activități</a:t>
            </a:r>
            <a:r>
              <a:rPr lang="en-US" sz="2400" dirty="0"/>
              <a:t> ale proiectului pot </a:t>
            </a:r>
            <a:r>
              <a:rPr lang="en-US" sz="2400" dirty="0" err="1"/>
              <a:t>funcționa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 smtClean="0"/>
              <a:t>paralel</a:t>
            </a:r>
            <a:r>
              <a:rPr lang="en-US" sz="2400" dirty="0"/>
              <a:t>)</a:t>
            </a:r>
            <a:endParaRPr lang="en-US" sz="2400" dirty="0" smtClean="0"/>
          </a:p>
          <a:p>
            <a:endParaRPr lang="en-US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 err="1"/>
              <a:t>indicatorii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realişti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sursele</a:t>
            </a:r>
            <a:r>
              <a:rPr lang="en-US" sz="2400" dirty="0"/>
              <a:t> de </a:t>
            </a:r>
            <a:r>
              <a:rPr lang="en-US" sz="2400" dirty="0" err="1"/>
              <a:t>verificare</a:t>
            </a:r>
            <a:r>
              <a:rPr lang="en-US" sz="2400" dirty="0"/>
              <a:t> </a:t>
            </a:r>
            <a:r>
              <a:rPr lang="en-US" sz="2400" dirty="0" smtClean="0"/>
              <a:t>a </a:t>
            </a:r>
            <a:r>
              <a:rPr lang="en-US" sz="2400" dirty="0" err="1" smtClean="0"/>
              <a:t>acestora</a:t>
            </a:r>
            <a:r>
              <a:rPr lang="en-US" sz="2400" dirty="0" smtClean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 smtClean="0"/>
              <a:t>accesibile</a:t>
            </a:r>
            <a:endParaRPr lang="en-US" sz="2400" dirty="0" smtClean="0"/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 err="1"/>
              <a:t>ipotezele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precondiţiile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realiste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nu </a:t>
            </a:r>
            <a:r>
              <a:rPr lang="en-US" sz="2400" dirty="0" smtClean="0"/>
              <a:t>omit </a:t>
            </a:r>
            <a:r>
              <a:rPr lang="en-US" sz="2400" dirty="0" err="1" smtClean="0"/>
              <a:t>nimic</a:t>
            </a:r>
            <a:endParaRPr lang="en-US" sz="2400" dirty="0" smtClean="0"/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/>
              <a:t>au </a:t>
            </a:r>
            <a:r>
              <a:rPr lang="en-US" sz="2400" dirty="0" err="1"/>
              <a:t>fost</a:t>
            </a:r>
            <a:r>
              <a:rPr lang="en-US" sz="2400" dirty="0"/>
              <a:t> </a:t>
            </a:r>
            <a:r>
              <a:rPr lang="en-US" sz="2400" dirty="0" err="1"/>
              <a:t>luaţi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considerare</a:t>
            </a:r>
            <a:r>
              <a:rPr lang="en-US" sz="2400" dirty="0"/>
              <a:t> </a:t>
            </a:r>
            <a:r>
              <a:rPr lang="en-US" sz="2400" dirty="0" err="1"/>
              <a:t>factorii</a:t>
            </a:r>
            <a:r>
              <a:rPr lang="en-US" sz="2400" dirty="0"/>
              <a:t> </a:t>
            </a:r>
            <a:r>
              <a:rPr lang="en-US" sz="2400" dirty="0" smtClean="0"/>
              <a:t>de </a:t>
            </a:r>
            <a:r>
              <a:rPr lang="en-US" sz="2400" dirty="0" err="1" smtClean="0"/>
              <a:t>sustenabilitate</a:t>
            </a:r>
            <a:r>
              <a:rPr lang="en-US" sz="2400" dirty="0"/>
              <a:t>, </a:t>
            </a:r>
            <a:r>
              <a:rPr lang="en-US" sz="2400" dirty="0" err="1"/>
              <a:t>şi</a:t>
            </a:r>
            <a:r>
              <a:rPr lang="en-US" sz="2400" dirty="0"/>
              <a:t>, </a:t>
            </a:r>
            <a:r>
              <a:rPr lang="en-US" sz="2400" dirty="0" err="1"/>
              <a:t>acolo</a:t>
            </a:r>
            <a:r>
              <a:rPr lang="en-US" sz="2400" dirty="0"/>
              <a:t> </a:t>
            </a:r>
            <a:r>
              <a:rPr lang="en-US" sz="2400" dirty="0" err="1"/>
              <a:t>unde</a:t>
            </a:r>
            <a:r>
              <a:rPr lang="en-US" sz="2400" dirty="0"/>
              <a:t> </a:t>
            </a:r>
            <a:r>
              <a:rPr lang="en-US" sz="2400" dirty="0" smtClean="0"/>
              <a:t>se </a:t>
            </a:r>
            <a:r>
              <a:rPr lang="en-US" sz="2400" dirty="0" err="1" smtClean="0"/>
              <a:t>consideră</a:t>
            </a:r>
            <a:r>
              <a:rPr lang="en-US" sz="2400" dirty="0" smtClean="0"/>
              <a:t> </a:t>
            </a:r>
            <a:r>
              <a:rPr lang="en-US" sz="2400" dirty="0" err="1"/>
              <a:t>necesar</a:t>
            </a:r>
            <a:r>
              <a:rPr lang="en-US" sz="2400" dirty="0"/>
              <a:t>, au </a:t>
            </a:r>
            <a:r>
              <a:rPr lang="en-US" sz="2400" dirty="0" err="1" smtClean="0"/>
              <a:t>fost</a:t>
            </a:r>
            <a:r>
              <a:rPr lang="en-US" sz="2400" dirty="0" smtClean="0"/>
              <a:t> </a:t>
            </a:r>
            <a:r>
              <a:rPr lang="en-US" sz="2400" dirty="0" err="1" smtClean="0"/>
              <a:t>transpuși</a:t>
            </a:r>
            <a:r>
              <a:rPr lang="en-US" sz="2400" dirty="0" smtClean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activităţi</a:t>
            </a:r>
            <a:r>
              <a:rPr lang="en-US" sz="2400" dirty="0"/>
              <a:t>, </a:t>
            </a:r>
            <a:r>
              <a:rPr lang="en-US" sz="2400" dirty="0" err="1"/>
              <a:t>rezultate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 smtClean="0"/>
              <a:t>ipoteze</a:t>
            </a:r>
            <a:endParaRPr lang="en-US" sz="2400" dirty="0" smtClean="0"/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 err="1"/>
              <a:t>riscurile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 smtClean="0"/>
              <a:t>acceptabile</a:t>
            </a:r>
            <a:endParaRPr lang="en-US" sz="2400" dirty="0" smtClean="0"/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Dacă</a:t>
            </a:r>
            <a:r>
              <a:rPr lang="en-US" sz="2400" dirty="0" smtClean="0"/>
              <a:t> </a:t>
            </a:r>
            <a:r>
              <a:rPr lang="en-US" sz="2400" dirty="0" err="1"/>
              <a:t>beneficiile</a:t>
            </a:r>
            <a:r>
              <a:rPr lang="en-US" sz="2400" dirty="0"/>
              <a:t> </a:t>
            </a:r>
            <a:r>
              <a:rPr lang="en-US" sz="2400" dirty="0" err="1"/>
              <a:t>aduse</a:t>
            </a:r>
            <a:r>
              <a:rPr lang="en-US" sz="2400" dirty="0"/>
              <a:t> de </a:t>
            </a:r>
            <a:r>
              <a:rPr lang="en-US" sz="2400" dirty="0" err="1"/>
              <a:t>proiect</a:t>
            </a:r>
            <a:r>
              <a:rPr lang="en-US" sz="2400" dirty="0"/>
              <a:t> </a:t>
            </a:r>
            <a:r>
              <a:rPr lang="en-US" sz="2400" dirty="0" err="1" smtClean="0"/>
              <a:t>acoperă</a:t>
            </a:r>
            <a:r>
              <a:rPr lang="en-US" sz="2400" dirty="0" smtClean="0"/>
              <a:t> </a:t>
            </a:r>
            <a:r>
              <a:rPr lang="en-US" sz="2400" dirty="0" err="1" smtClean="0"/>
              <a:t>costurile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47651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Erori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frecvente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Obiectivul</a:t>
            </a:r>
            <a:r>
              <a:rPr lang="en-US" sz="3100" dirty="0" smtClean="0"/>
              <a:t> </a:t>
            </a:r>
            <a:r>
              <a:rPr lang="en-US" sz="3100" dirty="0"/>
              <a:t>specific </a:t>
            </a:r>
            <a:r>
              <a:rPr lang="en-US" sz="3100" dirty="0" err="1"/>
              <a:t>reprezintă</a:t>
            </a:r>
            <a:r>
              <a:rPr lang="en-US" sz="3100" dirty="0"/>
              <a:t> o SUMA de </a:t>
            </a:r>
            <a:r>
              <a:rPr lang="en-US" sz="3100" dirty="0" err="1"/>
              <a:t>rezultate</a:t>
            </a:r>
            <a:r>
              <a:rPr lang="en-US" sz="3100" dirty="0"/>
              <a:t> </a:t>
            </a:r>
            <a:r>
              <a:rPr lang="en-US" sz="3100" dirty="0" err="1"/>
              <a:t>şi</a:t>
            </a:r>
            <a:r>
              <a:rPr lang="en-US" sz="3100" dirty="0"/>
              <a:t> </a:t>
            </a:r>
            <a:r>
              <a:rPr lang="en-US" sz="3100" dirty="0" smtClean="0"/>
              <a:t>NU o </a:t>
            </a:r>
            <a:r>
              <a:rPr lang="en-US" sz="3100" dirty="0" err="1"/>
              <a:t>consecinţă</a:t>
            </a:r>
            <a:r>
              <a:rPr lang="en-US" sz="3100" dirty="0"/>
              <a:t> a </a:t>
            </a:r>
            <a:r>
              <a:rPr lang="en-US" sz="3100" dirty="0" err="1"/>
              <a:t>acestora</a:t>
            </a:r>
            <a:endParaRPr lang="en-US" sz="3100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Confuzii</a:t>
            </a:r>
            <a:r>
              <a:rPr lang="en-US" sz="3100" dirty="0" smtClean="0"/>
              <a:t> </a:t>
            </a:r>
            <a:r>
              <a:rPr lang="en-US" sz="3100" dirty="0" err="1"/>
              <a:t>în</a:t>
            </a:r>
            <a:r>
              <a:rPr lang="en-US" sz="3100" dirty="0"/>
              <a:t> </a:t>
            </a:r>
            <a:r>
              <a:rPr lang="en-US" sz="3100" dirty="0" err="1"/>
              <a:t>formularea</a:t>
            </a:r>
            <a:r>
              <a:rPr lang="en-US" sz="3100" dirty="0"/>
              <a:t> </a:t>
            </a:r>
            <a:r>
              <a:rPr lang="en-US" sz="3100" dirty="0" err="1"/>
              <a:t>indicatorilor</a:t>
            </a:r>
            <a:endParaRPr lang="en-US" sz="3100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Confundarea</a:t>
            </a:r>
            <a:r>
              <a:rPr lang="en-US" sz="3100" dirty="0" smtClean="0"/>
              <a:t> </a:t>
            </a:r>
            <a:r>
              <a:rPr lang="en-US" sz="3100" dirty="0" err="1"/>
              <a:t>obiectivelor</a:t>
            </a:r>
            <a:r>
              <a:rPr lang="en-US" sz="3100" dirty="0"/>
              <a:t> </a:t>
            </a:r>
            <a:r>
              <a:rPr lang="en-US" sz="3100" dirty="0" err="1"/>
              <a:t>specifice</a:t>
            </a:r>
            <a:r>
              <a:rPr lang="en-US" sz="3100" dirty="0"/>
              <a:t> cu </a:t>
            </a:r>
            <a:r>
              <a:rPr lang="en-US" sz="3100" dirty="0" err="1" smtClean="0"/>
              <a:t>rezultatele</a:t>
            </a:r>
            <a:r>
              <a:rPr lang="en-US" sz="3100" dirty="0" smtClean="0"/>
              <a:t> proiectului</a:t>
            </a:r>
            <a:endParaRPr lang="en-US" sz="3100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Indicatori</a:t>
            </a:r>
            <a:r>
              <a:rPr lang="en-US" sz="3100" dirty="0" smtClean="0"/>
              <a:t> </a:t>
            </a:r>
            <a:r>
              <a:rPr lang="en-US" sz="3100" dirty="0"/>
              <a:t>care nu </a:t>
            </a:r>
            <a:r>
              <a:rPr lang="en-US" sz="3100" dirty="0" err="1"/>
              <a:t>sunt</a:t>
            </a:r>
            <a:r>
              <a:rPr lang="en-US" sz="3100" dirty="0"/>
              <a:t> (</a:t>
            </a:r>
            <a:r>
              <a:rPr lang="en-US" sz="3100" dirty="0" err="1"/>
              <a:t>corect</a:t>
            </a:r>
            <a:r>
              <a:rPr lang="en-US" sz="3100" dirty="0"/>
              <a:t>) </a:t>
            </a:r>
            <a:r>
              <a:rPr lang="en-US" sz="3100" dirty="0" err="1" smtClean="0"/>
              <a:t>cuantificaţi</a:t>
            </a:r>
            <a:endParaRPr lang="en-US" sz="3100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Confundarea</a:t>
            </a:r>
            <a:r>
              <a:rPr lang="en-US" sz="3100" dirty="0" smtClean="0"/>
              <a:t> </a:t>
            </a:r>
            <a:r>
              <a:rPr lang="en-US" sz="3100" dirty="0" err="1"/>
              <a:t>rezultatelor</a:t>
            </a:r>
            <a:r>
              <a:rPr lang="en-US" sz="3100" dirty="0"/>
              <a:t> cu </a:t>
            </a:r>
            <a:r>
              <a:rPr lang="en-US" sz="3100" dirty="0" err="1"/>
              <a:t>activităţile</a:t>
            </a:r>
            <a:r>
              <a:rPr lang="en-US" sz="3100" dirty="0"/>
              <a:t> </a:t>
            </a:r>
            <a:r>
              <a:rPr lang="en-US" sz="3100" dirty="0" smtClean="0"/>
              <a:t>proiectului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smtClean="0"/>
              <a:t>Rezultatele </a:t>
            </a:r>
            <a:r>
              <a:rPr lang="en-US" sz="3100" dirty="0"/>
              <a:t>nu </a:t>
            </a:r>
            <a:r>
              <a:rPr lang="en-US" sz="3100" dirty="0" err="1"/>
              <a:t>sunt</a:t>
            </a:r>
            <a:r>
              <a:rPr lang="en-US" sz="3100" dirty="0"/>
              <a:t> </a:t>
            </a:r>
            <a:r>
              <a:rPr lang="en-US" sz="3100" dirty="0" err="1"/>
              <a:t>corelate</a:t>
            </a:r>
            <a:r>
              <a:rPr lang="en-US" sz="3100" dirty="0"/>
              <a:t> cu </a:t>
            </a:r>
            <a:r>
              <a:rPr lang="en-US" sz="3100" dirty="0" err="1"/>
              <a:t>activităţile</a:t>
            </a:r>
            <a:r>
              <a:rPr lang="en-US" sz="3100" dirty="0"/>
              <a:t> </a:t>
            </a:r>
            <a:r>
              <a:rPr lang="en-US" sz="3100" dirty="0" smtClean="0"/>
              <a:t>proiectului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Beneficiile</a:t>
            </a:r>
            <a:r>
              <a:rPr lang="en-US" sz="3100" dirty="0" smtClean="0"/>
              <a:t> </a:t>
            </a:r>
            <a:r>
              <a:rPr lang="en-US" sz="3100" dirty="0"/>
              <a:t>implementării proiectului nu </a:t>
            </a:r>
            <a:r>
              <a:rPr lang="en-US" sz="3100" dirty="0" err="1"/>
              <a:t>justifică</a:t>
            </a:r>
            <a:r>
              <a:rPr lang="en-US" sz="3100" dirty="0"/>
              <a:t> </a:t>
            </a:r>
            <a:r>
              <a:rPr lang="en-US" sz="3100" dirty="0" err="1" smtClean="0"/>
              <a:t>costurile</a:t>
            </a:r>
            <a:endParaRPr lang="en-US" sz="3100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Surse</a:t>
            </a:r>
            <a:r>
              <a:rPr lang="en-US" sz="3100" dirty="0" smtClean="0"/>
              <a:t> </a:t>
            </a:r>
            <a:r>
              <a:rPr lang="en-US" sz="3100" dirty="0"/>
              <a:t>de </a:t>
            </a:r>
            <a:r>
              <a:rPr lang="en-US" sz="3100" dirty="0" err="1"/>
              <a:t>verificare</a:t>
            </a:r>
            <a:r>
              <a:rPr lang="en-US" sz="3100" dirty="0"/>
              <a:t> </a:t>
            </a:r>
            <a:r>
              <a:rPr lang="en-US" sz="3100" dirty="0" err="1"/>
              <a:t>incorect</a:t>
            </a:r>
            <a:r>
              <a:rPr lang="en-US" sz="3100" dirty="0"/>
              <a:t> indicate </a:t>
            </a:r>
            <a:r>
              <a:rPr lang="en-US" sz="3100" dirty="0" err="1"/>
              <a:t>sau</a:t>
            </a:r>
            <a:r>
              <a:rPr lang="en-US" sz="3100" dirty="0"/>
              <a:t> care, </a:t>
            </a:r>
            <a:r>
              <a:rPr lang="en-US" sz="3100" dirty="0" smtClean="0"/>
              <a:t>la </a:t>
            </a:r>
            <a:r>
              <a:rPr lang="en-US" sz="3100" dirty="0" err="1" smtClean="0"/>
              <a:t>momentul</a:t>
            </a:r>
            <a:r>
              <a:rPr lang="en-US" sz="3100" dirty="0" smtClean="0"/>
              <a:t> </a:t>
            </a:r>
            <a:r>
              <a:rPr lang="en-US" sz="3100" dirty="0" err="1"/>
              <a:t>verificării</a:t>
            </a:r>
            <a:r>
              <a:rPr lang="en-US" sz="3100" dirty="0"/>
              <a:t> </a:t>
            </a:r>
            <a:r>
              <a:rPr lang="en-US" sz="3100" dirty="0" err="1"/>
              <a:t>rapoartelor</a:t>
            </a:r>
            <a:r>
              <a:rPr lang="en-US" sz="3100" dirty="0"/>
              <a:t>, nu </a:t>
            </a:r>
            <a:r>
              <a:rPr lang="en-US" sz="3100" dirty="0" err="1"/>
              <a:t>sunt</a:t>
            </a:r>
            <a:r>
              <a:rPr lang="en-US" sz="3100" dirty="0"/>
              <a:t> </a:t>
            </a:r>
            <a:r>
              <a:rPr lang="en-US" sz="3100" dirty="0" err="1" smtClean="0"/>
              <a:t>disponibile</a:t>
            </a:r>
            <a:endParaRPr lang="en-US" sz="3100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Ipotezele</a:t>
            </a:r>
            <a:r>
              <a:rPr lang="en-US" sz="3100" dirty="0" smtClean="0"/>
              <a:t> </a:t>
            </a:r>
            <a:r>
              <a:rPr lang="en-US" sz="3100" dirty="0"/>
              <a:t>/ </a:t>
            </a:r>
            <a:r>
              <a:rPr lang="en-US" sz="3100" dirty="0" err="1"/>
              <a:t>precondiţiile</a:t>
            </a:r>
            <a:r>
              <a:rPr lang="en-US" sz="3100" dirty="0"/>
              <a:t> nu </a:t>
            </a:r>
            <a:r>
              <a:rPr lang="en-US" sz="3100" dirty="0" err="1"/>
              <a:t>sunt</a:t>
            </a:r>
            <a:r>
              <a:rPr lang="en-US" sz="3100" dirty="0"/>
              <a:t> </a:t>
            </a:r>
            <a:r>
              <a:rPr lang="en-US" sz="3100" dirty="0" err="1" smtClean="0"/>
              <a:t>relevante</a:t>
            </a:r>
            <a:endParaRPr lang="en-US" sz="3100" dirty="0" smtClean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3100" dirty="0" err="1" smtClean="0"/>
              <a:t>Discrepanţe</a:t>
            </a:r>
            <a:r>
              <a:rPr lang="en-US" sz="3100" dirty="0" smtClean="0"/>
              <a:t> </a:t>
            </a:r>
            <a:r>
              <a:rPr lang="en-US" sz="3100" dirty="0" err="1"/>
              <a:t>între</a:t>
            </a:r>
            <a:r>
              <a:rPr lang="en-US" sz="3100" dirty="0"/>
              <a:t> </a:t>
            </a:r>
            <a:r>
              <a:rPr lang="en-US" sz="3100" dirty="0" err="1"/>
              <a:t>Cererea</a:t>
            </a:r>
            <a:r>
              <a:rPr lang="en-US" sz="3100" dirty="0"/>
              <a:t> de </a:t>
            </a:r>
            <a:r>
              <a:rPr lang="en-US" sz="3100" dirty="0" err="1"/>
              <a:t>finanţare</a:t>
            </a:r>
            <a:r>
              <a:rPr lang="en-US" sz="3100" dirty="0" smtClean="0"/>
              <a:t>, </a:t>
            </a:r>
            <a:r>
              <a:rPr lang="en-US" sz="3100" dirty="0" err="1" smtClean="0"/>
              <a:t>Matrice</a:t>
            </a:r>
            <a:r>
              <a:rPr lang="en-US" sz="3100" dirty="0" smtClean="0"/>
              <a:t> și </a:t>
            </a:r>
            <a:r>
              <a:rPr lang="en-US" sz="3100" dirty="0" err="1" smtClean="0"/>
              <a:t>Buget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3701819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Vă 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9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C1. </a:t>
            </a:r>
            <a:r>
              <a:rPr lang="en-US" sz="2800" dirty="0" err="1">
                <a:solidFill>
                  <a:srgbClr val="FF0000"/>
                </a:solidFill>
              </a:rPr>
              <a:t>Relevanța</a:t>
            </a:r>
            <a:r>
              <a:rPr lang="en-US" sz="2800" dirty="0">
                <a:solidFill>
                  <a:srgbClr val="FF0000"/>
                </a:solidFill>
              </a:rPr>
              <a:t> proiectului </a:t>
            </a:r>
            <a:r>
              <a:rPr lang="en-US" sz="2800" dirty="0" err="1">
                <a:solidFill>
                  <a:srgbClr val="FF0000"/>
                </a:solidFill>
              </a:rPr>
              <a:t>și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impactul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transfrontalier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i="1" dirty="0" smtClean="0"/>
              <a:t>C.1.5. </a:t>
            </a:r>
            <a:r>
              <a:rPr lang="en-US" sz="2000" b="1" i="1" dirty="0" err="1" smtClean="0"/>
              <a:t>Criterii</a:t>
            </a:r>
            <a:r>
              <a:rPr lang="en-US" sz="2000" b="1" i="1" dirty="0" smtClean="0"/>
              <a:t> </a:t>
            </a:r>
            <a:r>
              <a:rPr lang="en-US" sz="2000" b="1" i="1" dirty="0"/>
              <a:t>de </a:t>
            </a:r>
            <a:r>
              <a:rPr lang="en-US" sz="2000" b="1" i="1" dirty="0" smtClean="0"/>
              <a:t>cooperare: </a:t>
            </a:r>
            <a:r>
              <a:rPr lang="en-US" sz="2000" b="1" i="1" dirty="0" err="1" smtClean="0"/>
              <a:t>selecție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și</a:t>
            </a:r>
            <a:r>
              <a:rPr lang="en-US" sz="2000" b="1" i="1" dirty="0"/>
              <a:t> </a:t>
            </a:r>
            <a:r>
              <a:rPr lang="en-US" sz="2000" b="1" i="1" dirty="0" err="1"/>
              <a:t>descriere</a:t>
            </a:r>
            <a:r>
              <a:rPr lang="en-US" sz="2000" b="1" i="1" dirty="0"/>
              <a:t> 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i="1" dirty="0" err="1" smtClean="0"/>
              <a:t>Dezvoltare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comună</a:t>
            </a:r>
            <a:r>
              <a:rPr lang="en-US" sz="2000" b="1" i="1" dirty="0" smtClean="0"/>
              <a:t> </a:t>
            </a:r>
            <a:r>
              <a:rPr lang="en-US" sz="2000" dirty="0" smtClean="0"/>
              <a:t>(proiectul a </a:t>
            </a:r>
            <a:r>
              <a:rPr lang="en-US" sz="2000" dirty="0" err="1" smtClean="0"/>
              <a:t>fost</a:t>
            </a:r>
            <a:r>
              <a:rPr lang="en-US" sz="2000" dirty="0" smtClean="0"/>
              <a:t> </a:t>
            </a:r>
            <a:r>
              <a:rPr lang="en-US" sz="2000" dirty="0" err="1" smtClean="0"/>
              <a:t>pregătit</a:t>
            </a:r>
            <a:r>
              <a:rPr lang="en-US" sz="2000" dirty="0" smtClean="0"/>
              <a:t> in </a:t>
            </a:r>
            <a:r>
              <a:rPr lang="en-US" sz="2000" dirty="0" err="1" smtClean="0"/>
              <a:t>comun</a:t>
            </a:r>
            <a:r>
              <a:rPr lang="en-US" sz="2000" dirty="0" smtClean="0"/>
              <a:t> de </a:t>
            </a:r>
            <a:r>
              <a:rPr lang="en-US" sz="2000" dirty="0" err="1" smtClean="0"/>
              <a:t>către</a:t>
            </a:r>
            <a:r>
              <a:rPr lang="en-US" sz="2000" dirty="0" smtClean="0"/>
              <a:t> </a:t>
            </a:r>
            <a:r>
              <a:rPr lang="en-US" sz="2000" dirty="0" err="1" smtClean="0"/>
              <a:t>parteneri</a:t>
            </a:r>
            <a:r>
              <a:rPr lang="en-US" sz="20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i="1" dirty="0" err="1"/>
              <a:t>Implementarea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comună</a:t>
            </a:r>
            <a:r>
              <a:rPr lang="en-US" sz="2000" b="1" i="1" dirty="0"/>
              <a:t> </a:t>
            </a:r>
            <a:r>
              <a:rPr lang="en-US" sz="2000" dirty="0"/>
              <a:t>(proiectul </a:t>
            </a:r>
            <a:r>
              <a:rPr lang="en-US" sz="2000" dirty="0" err="1"/>
              <a:t>va</a:t>
            </a:r>
            <a:r>
              <a:rPr lang="en-US" sz="2000" dirty="0"/>
              <a:t> fi </a:t>
            </a:r>
            <a:r>
              <a:rPr lang="en-US" sz="2000" dirty="0" err="1"/>
              <a:t>implementat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comun</a:t>
            </a:r>
            <a:r>
              <a:rPr lang="en-US" sz="2000" dirty="0"/>
              <a:t> de </a:t>
            </a:r>
            <a:r>
              <a:rPr lang="en-US" sz="2000" dirty="0" err="1" smtClean="0"/>
              <a:t>către</a:t>
            </a:r>
            <a:r>
              <a:rPr lang="en-US" sz="2000" dirty="0" smtClean="0"/>
              <a:t> </a:t>
            </a:r>
            <a:r>
              <a:rPr lang="en-US" sz="2000" dirty="0" err="1" smtClean="0"/>
              <a:t>parteneri</a:t>
            </a:r>
            <a:r>
              <a:rPr lang="en-US" sz="20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i="1" dirty="0" err="1" smtClean="0"/>
              <a:t>Echipă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comună</a:t>
            </a:r>
            <a:r>
              <a:rPr lang="en-US" sz="2000" b="1" i="1" dirty="0"/>
              <a:t> </a:t>
            </a:r>
            <a:r>
              <a:rPr lang="en-US" sz="2000" b="1" i="1" dirty="0" smtClean="0">
                <a:sym typeface="Symbol" panose="05050102010706020507" pitchFamily="18" charset="2"/>
              </a:rPr>
              <a:t> </a:t>
            </a:r>
            <a:r>
              <a:rPr lang="en-US" sz="2000" b="1" i="1" dirty="0" smtClean="0"/>
              <a:t>“Joint Staffing” </a:t>
            </a:r>
            <a:r>
              <a:rPr lang="en-US" sz="2000" dirty="0" smtClean="0"/>
              <a:t>(fiecare </a:t>
            </a:r>
            <a:r>
              <a:rPr lang="en-US" sz="2000" dirty="0" err="1" smtClean="0"/>
              <a:t>partener</a:t>
            </a:r>
            <a:r>
              <a:rPr lang="en-US" sz="2000" dirty="0" smtClean="0"/>
              <a:t> </a:t>
            </a:r>
            <a:r>
              <a:rPr lang="en-US" sz="2000" dirty="0" err="1" smtClean="0"/>
              <a:t>va</a:t>
            </a:r>
            <a:r>
              <a:rPr lang="en-US" sz="2000" dirty="0" smtClean="0"/>
              <a:t> </a:t>
            </a:r>
            <a:r>
              <a:rPr lang="en-US" sz="2000" dirty="0" err="1" smtClean="0"/>
              <a:t>avea</a:t>
            </a:r>
            <a:r>
              <a:rPr lang="en-US" sz="2000" dirty="0" smtClean="0"/>
              <a:t> o </a:t>
            </a:r>
            <a:r>
              <a:rPr lang="en-US" sz="2000" dirty="0" err="1" smtClean="0"/>
              <a:t>echipă</a:t>
            </a:r>
            <a:r>
              <a:rPr lang="en-US" sz="2000" dirty="0" smtClean="0"/>
              <a:t> </a:t>
            </a:r>
            <a:r>
              <a:rPr lang="en-US" sz="2000" dirty="0" err="1" smtClean="0"/>
              <a:t>desemnată</a:t>
            </a:r>
            <a:r>
              <a:rPr lang="en-US" sz="2000" dirty="0" smtClean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vederea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implementării</a:t>
            </a:r>
            <a:r>
              <a:rPr lang="en-US" sz="2000" dirty="0" smtClean="0"/>
              <a:t> proiectului)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i="1" dirty="0" err="1"/>
              <a:t>Finanțare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comună</a:t>
            </a:r>
            <a:r>
              <a:rPr lang="en-US" sz="2000" b="1" i="1" dirty="0"/>
              <a:t> </a:t>
            </a:r>
            <a:r>
              <a:rPr lang="en-US" sz="2000" dirty="0"/>
              <a:t>(fiecare </a:t>
            </a:r>
            <a:r>
              <a:rPr lang="en-US" sz="2000" dirty="0" err="1"/>
              <a:t>partener</a:t>
            </a:r>
            <a:r>
              <a:rPr lang="en-US" sz="2000" dirty="0"/>
              <a:t> </a:t>
            </a:r>
            <a:r>
              <a:rPr lang="en-US" sz="2000" dirty="0" err="1" smtClean="0"/>
              <a:t>contribuie</a:t>
            </a:r>
            <a:r>
              <a:rPr lang="en-US" sz="2000" dirty="0" smtClean="0"/>
              <a:t> cu </a:t>
            </a:r>
            <a:r>
              <a:rPr lang="en-US" sz="2000" dirty="0"/>
              <a:t>co-</a:t>
            </a:r>
            <a:r>
              <a:rPr lang="en-US" sz="2000" dirty="0" err="1"/>
              <a:t>finanțare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primește</a:t>
            </a:r>
            <a:r>
              <a:rPr lang="en-US" sz="2000" dirty="0"/>
              <a:t> o parte din grant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implementarea</a:t>
            </a:r>
            <a:r>
              <a:rPr lang="en-US" sz="2000" dirty="0"/>
              <a:t> </a:t>
            </a:r>
            <a:r>
              <a:rPr lang="en-US" sz="2000" dirty="0" smtClean="0"/>
              <a:t>proiectului)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8037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C.2 </a:t>
            </a:r>
            <a:r>
              <a:rPr lang="en-US" sz="2800" dirty="0" err="1">
                <a:solidFill>
                  <a:srgbClr val="FF0000"/>
                </a:solidFill>
              </a:rPr>
              <a:t>Focalizarea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proiectului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Grila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evaluare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etapa</a:t>
            </a:r>
            <a:r>
              <a:rPr lang="en-US" dirty="0"/>
              <a:t> 2 (</a:t>
            </a:r>
            <a:r>
              <a:rPr lang="en-US" dirty="0" err="1"/>
              <a:t>evaluare</a:t>
            </a:r>
            <a:r>
              <a:rPr lang="en-US" dirty="0"/>
              <a:t> </a:t>
            </a:r>
            <a:r>
              <a:rPr lang="en-US" dirty="0" err="1"/>
              <a:t>tehnică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financiară</a:t>
            </a:r>
            <a:r>
              <a:rPr lang="en-US" dirty="0"/>
              <a:t>)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criteriile</a:t>
            </a:r>
            <a:r>
              <a:rPr lang="en-US" dirty="0"/>
              <a:t> care </a:t>
            </a:r>
            <a:r>
              <a:rPr lang="en-US" dirty="0" err="1"/>
              <a:t>fac</a:t>
            </a:r>
            <a:r>
              <a:rPr lang="en-US" dirty="0"/>
              <a:t> </a:t>
            </a:r>
            <a:r>
              <a:rPr lang="en-US" dirty="0" err="1"/>
              <a:t>trimitere</a:t>
            </a:r>
            <a:r>
              <a:rPr lang="en-US" dirty="0"/>
              <a:t> la </a:t>
            </a:r>
            <a:r>
              <a:rPr lang="en-US" dirty="0" err="1"/>
              <a:t>contribuția</a:t>
            </a:r>
            <a:r>
              <a:rPr lang="en-US" dirty="0"/>
              <a:t> proiectului la </a:t>
            </a:r>
            <a:r>
              <a:rPr lang="en-US" dirty="0" err="1" smtClean="0"/>
              <a:t>Rezultatul</a:t>
            </a:r>
            <a:r>
              <a:rPr lang="en-US" dirty="0" smtClean="0"/>
              <a:t> de Program (</a:t>
            </a:r>
            <a:r>
              <a:rPr lang="es-ES" dirty="0" err="1" smtClean="0"/>
              <a:t>în</a:t>
            </a:r>
            <a:r>
              <a:rPr lang="es-ES" dirty="0" smtClean="0"/>
              <a:t> </a:t>
            </a:r>
            <a:r>
              <a:rPr lang="es-ES" dirty="0"/>
              <a:t>total, 5 </a:t>
            </a:r>
            <a:r>
              <a:rPr lang="es-ES" dirty="0" err="1"/>
              <a:t>criterii</a:t>
            </a:r>
            <a:r>
              <a:rPr lang="es-ES" dirty="0"/>
              <a:t> de </a:t>
            </a:r>
            <a:r>
              <a:rPr lang="es-ES" dirty="0" smtClean="0"/>
              <a:t>evaluare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1.1 </a:t>
            </a:r>
            <a:r>
              <a:rPr lang="en-US" dirty="0"/>
              <a:t>(a) </a:t>
            </a:r>
            <a:r>
              <a:rPr lang="en-US" dirty="0" err="1"/>
              <a:t>Analiza</a:t>
            </a:r>
            <a:r>
              <a:rPr lang="en-US" dirty="0"/>
              <a:t> nevoilor</a:t>
            </a:r>
          </a:p>
          <a:p>
            <a:pPr marL="0" indent="0">
              <a:buNone/>
            </a:pPr>
            <a:r>
              <a:rPr lang="en-US" dirty="0" smtClean="0"/>
              <a:t>	1.1 </a:t>
            </a:r>
            <a:r>
              <a:rPr lang="en-US" dirty="0"/>
              <a:t>(d) </a:t>
            </a:r>
            <a:r>
              <a:rPr lang="en-US" dirty="0" err="1"/>
              <a:t>Tematici</a:t>
            </a:r>
            <a:r>
              <a:rPr lang="en-US" dirty="0"/>
              <a:t> </a:t>
            </a:r>
            <a:r>
              <a:rPr lang="en-US" dirty="0" err="1"/>
              <a:t>transversale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1.2 </a:t>
            </a:r>
            <a:r>
              <a:rPr lang="en-US" dirty="0"/>
              <a:t>(a) </a:t>
            </a:r>
            <a:r>
              <a:rPr lang="en-US" dirty="0" err="1"/>
              <a:t>Contribuția</a:t>
            </a:r>
            <a:r>
              <a:rPr lang="en-US" dirty="0"/>
              <a:t> la </a:t>
            </a:r>
            <a:r>
              <a:rPr lang="en-US" dirty="0" err="1"/>
              <a:t>rezultatul</a:t>
            </a:r>
            <a:r>
              <a:rPr lang="en-US" dirty="0"/>
              <a:t> (</a:t>
            </a:r>
            <a:r>
              <a:rPr lang="en-US" dirty="0" err="1"/>
              <a:t>rezultatele</a:t>
            </a:r>
            <a:r>
              <a:rPr lang="en-US" dirty="0"/>
              <a:t>) </a:t>
            </a:r>
            <a:r>
              <a:rPr lang="en-US" dirty="0" err="1"/>
              <a:t>P</a:t>
            </a:r>
            <a:r>
              <a:rPr lang="en-US" dirty="0" err="1" smtClean="0"/>
              <a:t>rogramului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2.1 </a:t>
            </a:r>
            <a:r>
              <a:rPr lang="en-US" dirty="0"/>
              <a:t>(a) </a:t>
            </a:r>
            <a:r>
              <a:rPr lang="en-US" dirty="0" err="1"/>
              <a:t>Obiectivul</a:t>
            </a:r>
            <a:r>
              <a:rPr lang="en-US" dirty="0"/>
              <a:t> general al proiectului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G</a:t>
            </a:r>
            <a:r>
              <a:rPr lang="en-US" dirty="0" err="1" smtClean="0"/>
              <a:t>rila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evaluare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Etapa</a:t>
            </a:r>
            <a:r>
              <a:rPr lang="en-US" dirty="0"/>
              <a:t> 2 (</a:t>
            </a:r>
            <a:r>
              <a:rPr lang="en-US" dirty="0" err="1"/>
              <a:t>evaluare</a:t>
            </a:r>
            <a:r>
              <a:rPr lang="en-US" dirty="0"/>
              <a:t> </a:t>
            </a:r>
            <a:r>
              <a:rPr lang="en-US" dirty="0" err="1"/>
              <a:t>tehnică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financiară</a:t>
            </a:r>
            <a:r>
              <a:rPr lang="en-US" dirty="0"/>
              <a:t>)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criteriile</a:t>
            </a:r>
            <a:r>
              <a:rPr lang="en-US" dirty="0"/>
              <a:t> care </a:t>
            </a:r>
            <a:r>
              <a:rPr lang="en-US" dirty="0" err="1"/>
              <a:t>fac</a:t>
            </a:r>
            <a:r>
              <a:rPr lang="en-US" dirty="0"/>
              <a:t> </a:t>
            </a:r>
            <a:r>
              <a:rPr lang="en-US" dirty="0" err="1"/>
              <a:t>trimitere</a:t>
            </a:r>
            <a:r>
              <a:rPr lang="en-US" dirty="0"/>
              <a:t> la </a:t>
            </a:r>
            <a:r>
              <a:rPr lang="en-US" dirty="0" err="1"/>
              <a:t>contribuția</a:t>
            </a:r>
            <a:r>
              <a:rPr lang="en-US" dirty="0"/>
              <a:t> proiectului la </a:t>
            </a:r>
            <a:r>
              <a:rPr lang="en-US" dirty="0" smtClean="0"/>
              <a:t>Output-</a:t>
            </a:r>
            <a:r>
              <a:rPr lang="en-US" dirty="0" err="1" smtClean="0"/>
              <a:t>urile</a:t>
            </a:r>
            <a:r>
              <a:rPr lang="en-US" dirty="0" smtClean="0"/>
              <a:t> de Program </a:t>
            </a:r>
            <a:r>
              <a:rPr lang="es-ES" dirty="0"/>
              <a:t>(</a:t>
            </a:r>
            <a:r>
              <a:rPr lang="es-ES" dirty="0" err="1"/>
              <a:t>în</a:t>
            </a:r>
            <a:r>
              <a:rPr lang="es-ES" dirty="0"/>
              <a:t> total, 5 </a:t>
            </a:r>
            <a:r>
              <a:rPr lang="es-ES" dirty="0" err="1"/>
              <a:t>criterii</a:t>
            </a:r>
            <a:r>
              <a:rPr lang="es-ES" dirty="0"/>
              <a:t> de evaluare)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1.1 </a:t>
            </a:r>
            <a:r>
              <a:rPr lang="en-US" dirty="0"/>
              <a:t>(a) </a:t>
            </a:r>
            <a:r>
              <a:rPr lang="en-US" dirty="0" err="1"/>
              <a:t>Analiza</a:t>
            </a:r>
            <a:r>
              <a:rPr lang="en-US" dirty="0"/>
              <a:t> nevoilor</a:t>
            </a:r>
          </a:p>
          <a:p>
            <a:pPr marL="0" indent="0">
              <a:buNone/>
            </a:pPr>
            <a:r>
              <a:rPr lang="en-US" dirty="0" smtClean="0"/>
              <a:t>	1.1 </a:t>
            </a:r>
            <a:r>
              <a:rPr lang="en-US" dirty="0"/>
              <a:t>(d) </a:t>
            </a:r>
            <a:r>
              <a:rPr lang="en-US" dirty="0" err="1"/>
              <a:t>Tematici</a:t>
            </a:r>
            <a:r>
              <a:rPr lang="en-US" dirty="0"/>
              <a:t> </a:t>
            </a:r>
            <a:r>
              <a:rPr lang="en-US" dirty="0" err="1"/>
              <a:t>transversale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1.2 </a:t>
            </a:r>
            <a:r>
              <a:rPr lang="en-US" dirty="0"/>
              <a:t>(b) </a:t>
            </a:r>
            <a:r>
              <a:rPr lang="en-US" dirty="0" err="1"/>
              <a:t>Contribuția</a:t>
            </a:r>
            <a:r>
              <a:rPr lang="en-US" dirty="0"/>
              <a:t> la </a:t>
            </a:r>
            <a:r>
              <a:rPr lang="en-US" dirty="0" smtClean="0"/>
              <a:t>output-</a:t>
            </a:r>
            <a:r>
              <a:rPr lang="en-US" dirty="0" err="1" smtClean="0"/>
              <a:t>urile</a:t>
            </a:r>
            <a:r>
              <a:rPr lang="en-US" dirty="0" smtClean="0"/>
              <a:t> de Program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3.4 </a:t>
            </a:r>
            <a:r>
              <a:rPr lang="en-US" dirty="0"/>
              <a:t>(a) </a:t>
            </a:r>
            <a:r>
              <a:rPr lang="en-US" dirty="0" err="1"/>
              <a:t>Sustenabilitatea</a:t>
            </a:r>
            <a:r>
              <a:rPr lang="en-US" dirty="0"/>
              <a:t> </a:t>
            </a:r>
            <a:r>
              <a:rPr lang="en-US" dirty="0" smtClean="0"/>
              <a:t>output-</a:t>
            </a:r>
            <a:r>
              <a:rPr lang="en-US" dirty="0" err="1" smtClean="0"/>
              <a:t>urilor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rezultatelor</a:t>
            </a:r>
            <a:r>
              <a:rPr lang="en-US" dirty="0" smtClean="0"/>
              <a:t> proiectului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3.3 </a:t>
            </a:r>
            <a:r>
              <a:rPr lang="en-US" dirty="0"/>
              <a:t>(a)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adăugată</a:t>
            </a:r>
            <a:r>
              <a:rPr lang="en-US" dirty="0"/>
              <a:t> a </a:t>
            </a:r>
            <a:r>
              <a:rPr lang="en-US" dirty="0" err="1"/>
              <a:t>componentei</a:t>
            </a:r>
            <a:r>
              <a:rPr lang="en-US" dirty="0"/>
              <a:t> de </a:t>
            </a:r>
            <a:r>
              <a:rPr lang="en-US" dirty="0" err="1"/>
              <a:t>infrastructură</a:t>
            </a:r>
            <a:r>
              <a:rPr lang="en-US" dirty="0"/>
              <a:t> (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proiectele</a:t>
            </a:r>
            <a:r>
              <a:rPr lang="en-US" dirty="0"/>
              <a:t> HARD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3800" b="1" i="1" dirty="0" smtClean="0"/>
              <a:t>Selectarea </a:t>
            </a:r>
            <a:r>
              <a:rPr lang="en-US" sz="3800" b="1" i="1" dirty="0" err="1"/>
              <a:t>și</a:t>
            </a:r>
            <a:r>
              <a:rPr lang="en-US" sz="3800" b="1" i="1" dirty="0"/>
              <a:t> </a:t>
            </a:r>
            <a:r>
              <a:rPr lang="en-US" sz="3800" b="1" i="1" dirty="0" err="1"/>
              <a:t>cuantificarea</a:t>
            </a:r>
            <a:r>
              <a:rPr lang="en-US" sz="3800" b="1" i="1" dirty="0"/>
              <a:t> output-</a:t>
            </a:r>
            <a:r>
              <a:rPr lang="en-US" sz="3800" b="1" i="1" dirty="0" err="1"/>
              <a:t>urilor</a:t>
            </a:r>
            <a:r>
              <a:rPr lang="en-US" sz="3800" b="1" i="1" dirty="0"/>
              <a:t> de Program </a:t>
            </a:r>
            <a:r>
              <a:rPr lang="en-US" sz="3800" b="1" i="1" dirty="0" err="1"/>
              <a:t>vizate</a:t>
            </a:r>
            <a:r>
              <a:rPr lang="en-US" sz="3800" b="1" i="1" dirty="0"/>
              <a:t> de </a:t>
            </a:r>
            <a:r>
              <a:rPr lang="en-US" sz="3800" b="1" i="1" dirty="0" err="1"/>
              <a:t>proiect</a:t>
            </a:r>
            <a:endParaRPr lang="en-US" sz="3800" b="1" i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3800" b="1" i="1" dirty="0"/>
              <a:t>Mai </a:t>
            </a:r>
            <a:r>
              <a:rPr lang="en-US" sz="3800" b="1" i="1" dirty="0" err="1"/>
              <a:t>multe</a:t>
            </a:r>
            <a:r>
              <a:rPr lang="en-US" sz="3800" b="1" i="1" dirty="0"/>
              <a:t> output-</a:t>
            </a:r>
            <a:r>
              <a:rPr lang="en-US" sz="3800" b="1" i="1" dirty="0" err="1"/>
              <a:t>uri</a:t>
            </a:r>
            <a:r>
              <a:rPr lang="en-US" sz="3800" b="1" i="1" dirty="0"/>
              <a:t> </a:t>
            </a:r>
            <a:r>
              <a:rPr lang="en-US" sz="3800" b="1" i="1" dirty="0" smtClean="0"/>
              <a:t>de Program </a:t>
            </a:r>
            <a:r>
              <a:rPr lang="en-US" sz="3800" b="1" i="1" dirty="0" smtClean="0">
                <a:sym typeface="Symbol" panose="05050102010706020507" pitchFamily="18" charset="2"/>
              </a:rPr>
              <a:t></a:t>
            </a:r>
            <a:r>
              <a:rPr lang="en-US" sz="3800" b="1" i="1" dirty="0" smtClean="0"/>
              <a:t> </a:t>
            </a:r>
            <a:r>
              <a:rPr lang="en-US" sz="3800" b="1" i="1" dirty="0" err="1"/>
              <a:t>scoruri</a:t>
            </a:r>
            <a:r>
              <a:rPr lang="en-US" sz="3800" b="1" i="1" dirty="0"/>
              <a:t> </a:t>
            </a:r>
            <a:r>
              <a:rPr lang="en-US" sz="3800" b="1" i="1" dirty="0" err="1"/>
              <a:t>mai</a:t>
            </a:r>
            <a:r>
              <a:rPr lang="en-US" sz="3800" b="1" i="1" dirty="0"/>
              <a:t> </a:t>
            </a:r>
            <a:r>
              <a:rPr lang="en-US" sz="3800" b="1" i="1" dirty="0" err="1"/>
              <a:t>bune</a:t>
            </a:r>
            <a:endParaRPr lang="en-US" sz="3800" b="1" i="1" dirty="0"/>
          </a:p>
          <a:p>
            <a:pPr marL="0" indent="0">
              <a:buNone/>
            </a:pP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22916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C.2.2.Matricea </a:t>
            </a:r>
            <a:r>
              <a:rPr lang="en-US" sz="2400" b="1" dirty="0" err="1" smtClean="0">
                <a:solidFill>
                  <a:srgbClr val="FF0000"/>
                </a:solidFill>
              </a:rPr>
              <a:t>Cadru</a:t>
            </a:r>
            <a:r>
              <a:rPr lang="en-US" sz="2400" b="1" dirty="0" smtClean="0">
                <a:solidFill>
                  <a:srgbClr val="FF0000"/>
                </a:solidFill>
              </a:rPr>
              <a:t> Logic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931375" y="1663338"/>
            <a:ext cx="914400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26184" y="1687286"/>
            <a:ext cx="838200" cy="89698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698671" y="1676400"/>
            <a:ext cx="914400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664775" y="2590800"/>
            <a:ext cx="914400" cy="8509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09604" y="2590800"/>
            <a:ext cx="914400" cy="868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845775" y="2590800"/>
            <a:ext cx="866504" cy="8509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25886" y="2590800"/>
            <a:ext cx="914400" cy="8509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919394" y="3475025"/>
            <a:ext cx="914400" cy="8509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825900" y="3450919"/>
            <a:ext cx="899986" cy="86525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750375" y="3451235"/>
            <a:ext cx="914400" cy="88267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664775" y="3459162"/>
            <a:ext cx="914400" cy="88267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910411" y="4333908"/>
            <a:ext cx="914400" cy="8335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4825901" y="4343380"/>
            <a:ext cx="874123" cy="83352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Mijloace</a:t>
            </a:r>
            <a:endParaRPr lang="en-US" sz="1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12279" y="4356145"/>
            <a:ext cx="914401" cy="8509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Costuri</a:t>
            </a:r>
            <a:endParaRPr lang="en-US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645181" y="4325970"/>
            <a:ext cx="945157" cy="8509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Pre-</a:t>
            </a:r>
            <a:r>
              <a:rPr lang="en-US" sz="12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condiții</a:t>
            </a:r>
            <a:endParaRPr lang="en-US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31375" y="1219200"/>
            <a:ext cx="914400" cy="412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Logica</a:t>
            </a:r>
            <a:r>
              <a:rPr lang="en-US" dirty="0" smtClean="0"/>
              <a:t> </a:t>
            </a:r>
            <a:r>
              <a:rPr lang="en-US" sz="1200" dirty="0" err="1" smtClean="0"/>
              <a:t>intervenției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4880062" y="1219200"/>
            <a:ext cx="818609" cy="422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Indicatori</a:t>
            </a:r>
            <a:r>
              <a:rPr lang="en-US" sz="1200" dirty="0" smtClean="0"/>
              <a:t> </a:t>
            </a:r>
            <a:r>
              <a:rPr lang="en-US" sz="1200" dirty="0" err="1" smtClean="0"/>
              <a:t>verificabili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5732958" y="1219200"/>
            <a:ext cx="859431" cy="422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Surse</a:t>
            </a:r>
            <a:r>
              <a:rPr lang="en-US" sz="1200" dirty="0" smtClean="0"/>
              <a:t> de </a:t>
            </a:r>
            <a:r>
              <a:rPr lang="en-US" sz="1200" dirty="0" err="1" smtClean="0"/>
              <a:t>verificare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6664776" y="1219200"/>
            <a:ext cx="914400" cy="439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Riscuri </a:t>
            </a:r>
            <a:r>
              <a:rPr lang="en-US" sz="1200" dirty="0" err="1" smtClean="0"/>
              <a:t>si</a:t>
            </a:r>
            <a:r>
              <a:rPr lang="en-US" sz="1200" dirty="0" smtClean="0"/>
              <a:t> </a:t>
            </a:r>
            <a:r>
              <a:rPr lang="en-US" sz="1200" dirty="0" err="1" smtClean="0"/>
              <a:t>Ipoteze</a:t>
            </a:r>
            <a:r>
              <a:rPr lang="en-US" sz="1200" dirty="0" smtClean="0"/>
              <a:t>/Pre-</a:t>
            </a:r>
            <a:r>
              <a:rPr lang="en-US" sz="1200" dirty="0" err="1" smtClean="0"/>
              <a:t>condiții</a:t>
            </a:r>
            <a:endParaRPr lang="en-US" sz="1200" dirty="0"/>
          </a:p>
        </p:txBody>
      </p:sp>
      <p:sp>
        <p:nvSpPr>
          <p:cNvPr id="23" name="Right Arrow 22"/>
          <p:cNvSpPr/>
          <p:nvPr/>
        </p:nvSpPr>
        <p:spPr>
          <a:xfrm>
            <a:off x="1447800" y="1828800"/>
            <a:ext cx="19690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Obiectiv</a:t>
            </a:r>
            <a:r>
              <a:rPr lang="en-US" sz="1200" dirty="0" smtClean="0"/>
              <a:t> general</a:t>
            </a:r>
            <a:endParaRPr lang="en-US" sz="1200" dirty="0"/>
          </a:p>
        </p:txBody>
      </p:sp>
      <p:sp>
        <p:nvSpPr>
          <p:cNvPr id="24" name="Right Arrow 23"/>
          <p:cNvSpPr/>
          <p:nvPr/>
        </p:nvSpPr>
        <p:spPr>
          <a:xfrm>
            <a:off x="1447800" y="2690949"/>
            <a:ext cx="1969008" cy="585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Obiective</a:t>
            </a:r>
            <a:r>
              <a:rPr lang="en-US" sz="1200" dirty="0" smtClean="0"/>
              <a:t> </a:t>
            </a:r>
            <a:r>
              <a:rPr lang="en-US" sz="1200" dirty="0" err="1" smtClean="0"/>
              <a:t>specifice</a:t>
            </a:r>
            <a:endParaRPr lang="en-US" sz="1200" dirty="0"/>
          </a:p>
        </p:txBody>
      </p:sp>
      <p:sp>
        <p:nvSpPr>
          <p:cNvPr id="25" name="Right Arrow 24"/>
          <p:cNvSpPr/>
          <p:nvPr/>
        </p:nvSpPr>
        <p:spPr>
          <a:xfrm>
            <a:off x="1447800" y="3679488"/>
            <a:ext cx="1969008" cy="6366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Rezultate</a:t>
            </a:r>
            <a:endParaRPr lang="en-US" sz="1200" dirty="0"/>
          </a:p>
        </p:txBody>
      </p:sp>
      <p:sp>
        <p:nvSpPr>
          <p:cNvPr id="26" name="Right Arrow 25"/>
          <p:cNvSpPr/>
          <p:nvPr/>
        </p:nvSpPr>
        <p:spPr>
          <a:xfrm>
            <a:off x="1447800" y="4624049"/>
            <a:ext cx="1969008" cy="6707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Activități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3230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Matricea </a:t>
            </a:r>
            <a:r>
              <a:rPr lang="en-US" sz="2800" b="1" dirty="0" err="1">
                <a:solidFill>
                  <a:srgbClr val="FF0000"/>
                </a:solidFill>
              </a:rPr>
              <a:t>Cadru</a:t>
            </a:r>
            <a:r>
              <a:rPr lang="en-US" sz="2800" b="1" dirty="0">
                <a:solidFill>
                  <a:srgbClr val="FF0000"/>
                </a:solidFill>
              </a:rPr>
              <a:t>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OBIECTIV GENERAL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18288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8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INDICATORI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1837509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9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SURSE DE VERIFICARE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0" y="2971800"/>
            <a:ext cx="1600200" cy="853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7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IPOTEZE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2971800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OBIECTIVE SPECIFICE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200" y="2971800"/>
            <a:ext cx="1676400" cy="853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10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INDICATORI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0" y="2989218"/>
            <a:ext cx="1600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11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SURSE DE VERIFICARE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3997234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REZULTATE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43200" y="4007484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12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INDICATORI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0" y="4029891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13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SURSE DE VERIFICARE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24600" y="4029891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6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IPOTEZE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5800" y="5115967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4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ACTIVITĂȚI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43200" y="5115968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MIJLOACE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00" y="5119551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COSTURI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24600" y="5127489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5</a:t>
            </a:r>
          </a:p>
          <a:p>
            <a:pPr algn="ctr"/>
            <a:r>
              <a:rPr lang="en-US" sz="12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IPOTEZE</a:t>
            </a:r>
            <a:endParaRPr lang="en-US" sz="1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3374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PARTEA C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rgbClr val="FF0000"/>
                </a:solidFill>
              </a:rPr>
              <a:t>Descrierea proiectului + Matricea </a:t>
            </a:r>
            <a:r>
              <a:rPr lang="en-US" sz="2800" b="1" dirty="0" err="1">
                <a:solidFill>
                  <a:srgbClr val="FF0000"/>
                </a:solidFill>
              </a:rPr>
              <a:t>cadru</a:t>
            </a:r>
            <a:r>
              <a:rPr lang="en-US" sz="2800" b="1" dirty="0">
                <a:solidFill>
                  <a:srgbClr val="FF0000"/>
                </a:solidFill>
              </a:rPr>
              <a:t>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err="1">
                <a:solidFill>
                  <a:srgbClr val="FF0000"/>
                </a:solidFill>
              </a:rPr>
              <a:t>Atentie</a:t>
            </a:r>
            <a:r>
              <a:rPr lang="en-US" sz="2800" b="1" dirty="0">
                <a:solidFill>
                  <a:srgbClr val="FF0000"/>
                </a:solidFill>
              </a:rPr>
              <a:t>!!! 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217963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Indicatori</a:t>
            </a:r>
            <a:r>
              <a:rPr lang="en-US" sz="1200" dirty="0" smtClean="0"/>
              <a:t> Output </a:t>
            </a:r>
            <a:r>
              <a:rPr lang="en-US" sz="1200" dirty="0" err="1" smtClean="0"/>
              <a:t>proiect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2952206" y="220358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Indicatori</a:t>
            </a:r>
            <a:r>
              <a:rPr lang="en-US" sz="1200" dirty="0" smtClean="0"/>
              <a:t> </a:t>
            </a:r>
            <a:r>
              <a:rPr lang="en-US" sz="1200" dirty="0"/>
              <a:t>R</a:t>
            </a:r>
            <a:r>
              <a:rPr lang="en-US" sz="1200" dirty="0" smtClean="0"/>
              <a:t>ezultate </a:t>
            </a:r>
            <a:r>
              <a:rPr lang="en-US" sz="1200" dirty="0" err="1" smtClean="0"/>
              <a:t>proiect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761412" y="221011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Indicatori</a:t>
            </a:r>
            <a:r>
              <a:rPr lang="en-US" sz="1200" dirty="0" smtClean="0"/>
              <a:t> Output Program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6858001" y="221011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Indicator </a:t>
            </a:r>
            <a:r>
              <a:rPr lang="en-US" sz="1200" dirty="0" err="1" smtClean="0"/>
              <a:t>Rezultat</a:t>
            </a:r>
            <a:r>
              <a:rPr lang="en-US" sz="1200" dirty="0" smtClean="0"/>
              <a:t> Program</a:t>
            </a:r>
            <a:endParaRPr lang="en-US" sz="1200" dirty="0"/>
          </a:p>
        </p:txBody>
      </p:sp>
      <p:cxnSp>
        <p:nvCxnSpPr>
          <p:cNvPr id="12" name="Elbow Connector 11"/>
          <p:cNvCxnSpPr>
            <a:endCxn id="7" idx="1"/>
          </p:cNvCxnSpPr>
          <p:nvPr/>
        </p:nvCxnSpPr>
        <p:spPr>
          <a:xfrm>
            <a:off x="2037806" y="2432186"/>
            <a:ext cx="914400" cy="2286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endCxn id="8" idx="1"/>
          </p:cNvCxnSpPr>
          <p:nvPr/>
        </p:nvCxnSpPr>
        <p:spPr>
          <a:xfrm>
            <a:off x="3790406" y="2482260"/>
            <a:ext cx="971006" cy="1850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endCxn id="9" idx="1"/>
          </p:cNvCxnSpPr>
          <p:nvPr/>
        </p:nvCxnSpPr>
        <p:spPr>
          <a:xfrm>
            <a:off x="5638801" y="2438717"/>
            <a:ext cx="1219200" cy="2286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38200" y="2244060"/>
            <a:ext cx="7543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endParaRPr lang="en-US" sz="2000" dirty="0" smtClean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en-US" sz="2000" dirty="0" smtClean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en-US" sz="2000" b="1" dirty="0" smtClean="0">
                <a:solidFill>
                  <a:prstClr val="black"/>
                </a:solidFill>
              </a:rPr>
              <a:t>Output-</a:t>
            </a:r>
            <a:r>
              <a:rPr lang="en-US" sz="2000" b="1" dirty="0" err="1" smtClean="0">
                <a:solidFill>
                  <a:prstClr val="black"/>
                </a:solidFill>
              </a:rPr>
              <a:t>urile</a:t>
            </a:r>
            <a:r>
              <a:rPr lang="en-US" sz="2000" b="1" dirty="0" smtClean="0">
                <a:solidFill>
                  <a:prstClr val="black"/>
                </a:solidFill>
              </a:rPr>
              <a:t> (</a:t>
            </a:r>
            <a:r>
              <a:rPr lang="en-US" sz="2000" b="1" dirty="0" err="1" smtClean="0">
                <a:solidFill>
                  <a:prstClr val="black"/>
                </a:solidFill>
              </a:rPr>
              <a:t>realizările</a:t>
            </a:r>
            <a:r>
              <a:rPr lang="en-US" sz="2000" b="1" dirty="0" smtClean="0">
                <a:solidFill>
                  <a:prstClr val="black"/>
                </a:solidFill>
              </a:rPr>
              <a:t>) </a:t>
            </a:r>
            <a:r>
              <a:rPr lang="en-US" sz="2000" b="1" dirty="0" err="1">
                <a:solidFill>
                  <a:prstClr val="black"/>
                </a:solidFill>
              </a:rPr>
              <a:t>principale</a:t>
            </a:r>
            <a:r>
              <a:rPr lang="en-US" sz="2000" b="1" dirty="0">
                <a:solidFill>
                  <a:prstClr val="black"/>
                </a:solidFill>
              </a:rPr>
              <a:t> ale proiectului </a:t>
            </a:r>
            <a:r>
              <a:rPr lang="en-US" sz="2000" b="1" dirty="0" err="1">
                <a:solidFill>
                  <a:prstClr val="black"/>
                </a:solidFill>
              </a:rPr>
              <a:t>sunt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obligatorii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pentru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atingerea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rezultatelor</a:t>
            </a:r>
            <a:r>
              <a:rPr lang="en-US" sz="2000" b="1" dirty="0">
                <a:solidFill>
                  <a:prstClr val="black"/>
                </a:solidFill>
              </a:rPr>
              <a:t>. </a:t>
            </a:r>
            <a:r>
              <a:rPr lang="en-US" sz="2000" b="1" dirty="0" err="1">
                <a:solidFill>
                  <a:prstClr val="black"/>
                </a:solidFill>
              </a:rPr>
              <a:t>Toate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celelalte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sunt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</a:rPr>
              <a:t>livrabile</a:t>
            </a:r>
            <a:r>
              <a:rPr lang="en-US" sz="2000" b="1" dirty="0" smtClean="0">
                <a:solidFill>
                  <a:prstClr val="black"/>
                </a:solidFill>
              </a:rPr>
              <a:t> de </a:t>
            </a:r>
            <a:r>
              <a:rPr lang="en-US" sz="2000" b="1" dirty="0" err="1" smtClean="0">
                <a:solidFill>
                  <a:prstClr val="black"/>
                </a:solidFill>
              </a:rPr>
              <a:t>proiect</a:t>
            </a:r>
            <a:endParaRPr lang="en-US" sz="2000" b="1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en-US" sz="2000" b="1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en-US" sz="2000" b="1" dirty="0" err="1">
                <a:solidFill>
                  <a:prstClr val="black"/>
                </a:solidFill>
              </a:rPr>
              <a:t>Toate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rezultatele</a:t>
            </a:r>
            <a:r>
              <a:rPr lang="en-US" sz="2000" b="1" dirty="0">
                <a:solidFill>
                  <a:prstClr val="black"/>
                </a:solidFill>
              </a:rPr>
              <a:t> la </a:t>
            </a:r>
            <a:r>
              <a:rPr lang="en-US" sz="2000" b="1" dirty="0" err="1">
                <a:solidFill>
                  <a:prstClr val="black"/>
                </a:solidFill>
              </a:rPr>
              <a:t>nivel</a:t>
            </a:r>
            <a:r>
              <a:rPr lang="en-US" sz="2000" b="1" dirty="0">
                <a:solidFill>
                  <a:prstClr val="black"/>
                </a:solidFill>
              </a:rPr>
              <a:t> de </a:t>
            </a:r>
            <a:r>
              <a:rPr lang="en-US" sz="2000" b="1" dirty="0" err="1">
                <a:solidFill>
                  <a:prstClr val="black"/>
                </a:solidFill>
              </a:rPr>
              <a:t>proiect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trebuie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sa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contribuie</a:t>
            </a:r>
            <a:r>
              <a:rPr lang="en-US" sz="2000" b="1" dirty="0">
                <a:solidFill>
                  <a:prstClr val="black"/>
                </a:solidFill>
              </a:rPr>
              <a:t> la </a:t>
            </a:r>
            <a:r>
              <a:rPr lang="en-US" sz="2000" b="1" dirty="0" err="1">
                <a:solidFill>
                  <a:prstClr val="black"/>
                </a:solidFill>
              </a:rPr>
              <a:t>atingerea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rezultatului</a:t>
            </a:r>
            <a:r>
              <a:rPr lang="en-US" sz="2000" b="1" dirty="0">
                <a:solidFill>
                  <a:prstClr val="black"/>
                </a:solidFill>
              </a:rPr>
              <a:t> de program </a:t>
            </a:r>
          </a:p>
        </p:txBody>
      </p:sp>
    </p:spTree>
    <p:extLst>
      <p:ext uri="{BB962C8B-B14F-4D97-AF65-F5344CB8AC3E}">
        <p14:creationId xmlns:p14="http://schemas.microsoft.com/office/powerpoint/2010/main" val="371547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Indicatori verificabili în mod obiectiv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419600"/>
          </a:xfrm>
        </p:spPr>
        <p:txBody>
          <a:bodyPr>
            <a:noAutofit/>
          </a:bodyPr>
          <a:lstStyle/>
          <a:p>
            <a:r>
              <a:rPr lang="en-US" sz="2000" dirty="0" err="1"/>
              <a:t>Indicatorii</a:t>
            </a:r>
            <a:r>
              <a:rPr lang="en-US" sz="2000" dirty="0"/>
              <a:t> </a:t>
            </a:r>
            <a:r>
              <a:rPr lang="en-US" sz="2000" dirty="0" err="1"/>
              <a:t>reprezintă</a:t>
            </a:r>
            <a:r>
              <a:rPr lang="en-US" sz="2000" dirty="0"/>
              <a:t> </a:t>
            </a:r>
            <a:r>
              <a:rPr lang="en-US" sz="2000" dirty="0" err="1" smtClean="0"/>
              <a:t>scopurile</a:t>
            </a:r>
            <a:r>
              <a:rPr lang="en-US" sz="2000" dirty="0" smtClean="0"/>
              <a:t> finale </a:t>
            </a:r>
            <a:r>
              <a:rPr lang="en-US" sz="2000" dirty="0" err="1"/>
              <a:t>măsurabile</a:t>
            </a:r>
            <a:r>
              <a:rPr lang="en-US" sz="2000" dirty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implementarea</a:t>
            </a:r>
            <a:r>
              <a:rPr lang="en-US" sz="2000" dirty="0" smtClean="0"/>
              <a:t> proiectului</a:t>
            </a:r>
            <a:endParaRPr lang="en-US" sz="2000" dirty="0"/>
          </a:p>
          <a:p>
            <a:r>
              <a:rPr lang="en-US" sz="2000" dirty="0" err="1" smtClean="0"/>
              <a:t>Indicatorii</a:t>
            </a:r>
            <a:r>
              <a:rPr lang="en-US" sz="2000" dirty="0" smtClean="0"/>
              <a:t> </a:t>
            </a:r>
            <a:r>
              <a:rPr lang="en-US" sz="2000" dirty="0" err="1"/>
              <a:t>trebuie</a:t>
            </a:r>
            <a:r>
              <a:rPr lang="en-US" sz="2000" dirty="0"/>
              <a:t> </a:t>
            </a: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ofere</a:t>
            </a:r>
            <a:r>
              <a:rPr lang="en-US" sz="2000" dirty="0"/>
              <a:t> o imagine </a:t>
            </a:r>
            <a:r>
              <a:rPr lang="en-US" sz="2000" dirty="0" err="1" smtClean="0"/>
              <a:t>corectă</a:t>
            </a:r>
            <a:r>
              <a:rPr lang="en-US" sz="2000" dirty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de </a:t>
            </a:r>
            <a:r>
              <a:rPr lang="en-US" sz="2000" dirty="0" err="1" smtClean="0"/>
              <a:t>ansamblu</a:t>
            </a:r>
            <a:r>
              <a:rPr lang="en-US" sz="2000" dirty="0" smtClean="0"/>
              <a:t> </a:t>
            </a:r>
            <a:r>
              <a:rPr lang="en-US" sz="2000" dirty="0"/>
              <a:t>a </a:t>
            </a:r>
            <a:r>
              <a:rPr lang="en-US" sz="2000" dirty="0" err="1"/>
              <a:t>ceea</a:t>
            </a:r>
            <a:r>
              <a:rPr lang="en-US" sz="2000" dirty="0"/>
              <a:t> </a:t>
            </a:r>
            <a:r>
              <a:rPr lang="en-US" sz="2000" dirty="0" err="1"/>
              <a:t>ce</a:t>
            </a:r>
            <a:r>
              <a:rPr lang="en-US" sz="2000" dirty="0"/>
              <a:t> se </a:t>
            </a:r>
            <a:r>
              <a:rPr lang="en-US" sz="2000" dirty="0" err="1"/>
              <a:t>întâmplă</a:t>
            </a:r>
            <a:r>
              <a:rPr lang="en-US" sz="2000" dirty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proiect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Indicatorii</a:t>
            </a:r>
            <a:r>
              <a:rPr lang="en-US" sz="2000" dirty="0" smtClean="0"/>
              <a:t> </a:t>
            </a:r>
            <a:r>
              <a:rPr lang="en-US" sz="2000" dirty="0" err="1"/>
              <a:t>trebuie</a:t>
            </a:r>
            <a:r>
              <a:rPr lang="en-US" sz="2000" dirty="0"/>
              <a:t> </a:t>
            </a:r>
            <a:r>
              <a:rPr lang="en-US" sz="2000" dirty="0" err="1"/>
              <a:t>să</a:t>
            </a:r>
            <a:r>
              <a:rPr lang="en-US" sz="2000" dirty="0"/>
              <a:t> fie </a:t>
            </a:r>
            <a:r>
              <a:rPr lang="en-US" sz="2000" b="1" i="1" dirty="0" smtClean="0"/>
              <a:t>SMART </a:t>
            </a:r>
            <a:r>
              <a:rPr lang="en-US" sz="1600" dirty="0" smtClean="0">
                <a:solidFill>
                  <a:srgbClr val="FF0000"/>
                </a:solidFill>
              </a:rPr>
              <a:t>(criteriu de </a:t>
            </a:r>
            <a:r>
              <a:rPr lang="en-US" sz="1600" dirty="0" err="1" smtClean="0">
                <a:solidFill>
                  <a:srgbClr val="FF0000"/>
                </a:solidFill>
              </a:rPr>
              <a:t>evaluare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tehnico-financiară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: 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b="1" i="1" dirty="0"/>
              <a:t>S (specific) </a:t>
            </a:r>
            <a:r>
              <a:rPr lang="en-US" sz="2000" dirty="0"/>
              <a:t>– </a:t>
            </a:r>
            <a:r>
              <a:rPr lang="en-US" sz="2000" dirty="0" err="1"/>
              <a:t>ce</a:t>
            </a:r>
            <a:r>
              <a:rPr lang="en-US" sz="2000" dirty="0"/>
              <a:t> </a:t>
            </a:r>
            <a:r>
              <a:rPr lang="en-US" sz="2000" dirty="0" err="1"/>
              <a:t>anume</a:t>
            </a:r>
            <a:r>
              <a:rPr lang="en-US" sz="2000" dirty="0"/>
              <a:t> </a:t>
            </a:r>
            <a:r>
              <a:rPr lang="en-US" sz="2000" dirty="0" err="1"/>
              <a:t>vom</a:t>
            </a:r>
            <a:r>
              <a:rPr lang="en-US" sz="2000" dirty="0"/>
              <a:t> </a:t>
            </a:r>
            <a:r>
              <a:rPr lang="en-US" sz="2000" dirty="0" err="1"/>
              <a:t>măsura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b="1" i="1" dirty="0"/>
              <a:t>M (</a:t>
            </a:r>
            <a:r>
              <a:rPr lang="en-US" sz="2000" b="1" i="1" dirty="0" err="1" smtClean="0"/>
              <a:t>măsurabil</a:t>
            </a:r>
            <a:r>
              <a:rPr lang="en-US" sz="2000" b="1" i="1" dirty="0" smtClean="0"/>
              <a:t>) </a:t>
            </a:r>
            <a:r>
              <a:rPr lang="en-US" sz="2000" dirty="0" smtClean="0"/>
              <a:t>-</a:t>
            </a:r>
            <a:r>
              <a:rPr lang="en-US" sz="2000" b="1" i="1" dirty="0" smtClean="0"/>
              <a:t> </a:t>
            </a:r>
            <a:r>
              <a:rPr lang="en-US" sz="2000" dirty="0" err="1"/>
              <a:t>poate</a:t>
            </a:r>
            <a:r>
              <a:rPr lang="en-US" sz="2000" dirty="0"/>
              <a:t> fi </a:t>
            </a:r>
            <a:r>
              <a:rPr lang="en-US" sz="2000" dirty="0" err="1"/>
              <a:t>definit</a:t>
            </a:r>
            <a:r>
              <a:rPr lang="en-US" sz="2000" dirty="0"/>
              <a:t> </a:t>
            </a:r>
            <a:r>
              <a:rPr lang="en-US" sz="2000" dirty="0" err="1"/>
              <a:t>cantitativ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calitativ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b="1" i="1" dirty="0"/>
              <a:t>A </a:t>
            </a:r>
            <a:r>
              <a:rPr lang="en-US" sz="2000" b="1" i="1" dirty="0" smtClean="0"/>
              <a:t>(de </a:t>
            </a:r>
            <a:r>
              <a:rPr lang="en-US" sz="2000" b="1" i="1" dirty="0" err="1" smtClean="0"/>
              <a:t>atins</a:t>
            </a:r>
            <a:r>
              <a:rPr lang="en-US" sz="2000" b="1" i="1" dirty="0" smtClean="0"/>
              <a:t>/</a:t>
            </a:r>
            <a:r>
              <a:rPr lang="en-US" sz="2000" b="1" i="1" dirty="0" err="1" smtClean="0"/>
              <a:t>abordabil</a:t>
            </a:r>
            <a:r>
              <a:rPr lang="en-US" sz="2000" b="1" i="1" dirty="0" smtClean="0"/>
              <a:t>) </a:t>
            </a:r>
            <a:r>
              <a:rPr lang="en-US" sz="2000" dirty="0"/>
              <a:t>– </a:t>
            </a:r>
            <a:r>
              <a:rPr lang="en-US" sz="2000" dirty="0" err="1"/>
              <a:t>poate</a:t>
            </a:r>
            <a:r>
              <a:rPr lang="en-US" sz="2000" dirty="0"/>
              <a:t> fi </a:t>
            </a:r>
            <a:r>
              <a:rPr lang="en-US" sz="2000" dirty="0" err="1"/>
              <a:t>atins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concordanţă</a:t>
            </a:r>
            <a:r>
              <a:rPr lang="en-US" sz="2000" dirty="0"/>
              <a:t> cu </a:t>
            </a:r>
            <a:r>
              <a:rPr lang="en-US" sz="2000" dirty="0" err="1"/>
              <a:t>resursele</a:t>
            </a:r>
            <a:r>
              <a:rPr lang="en-US" sz="2000" dirty="0"/>
              <a:t> </a:t>
            </a:r>
            <a:r>
              <a:rPr lang="en-US" sz="2000" dirty="0" err="1" smtClean="0"/>
              <a:t>şi</a:t>
            </a:r>
            <a:r>
              <a:rPr lang="en-US" sz="2000" dirty="0" smtClean="0"/>
              <a:t> </a:t>
            </a:r>
            <a:r>
              <a:rPr lang="en-US" sz="2000" dirty="0" err="1" smtClean="0"/>
              <a:t>durata</a:t>
            </a:r>
            <a:r>
              <a:rPr lang="en-US" sz="2000" dirty="0" smtClean="0"/>
              <a:t> </a:t>
            </a:r>
            <a:r>
              <a:rPr lang="en-US" sz="2000" dirty="0"/>
              <a:t>proiectului?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b="1" i="1" dirty="0"/>
              <a:t>R (relevant) </a:t>
            </a:r>
            <a:r>
              <a:rPr lang="en-US" sz="2000" dirty="0"/>
              <a:t>–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concordanţă</a:t>
            </a:r>
            <a:r>
              <a:rPr lang="en-US" sz="2000" dirty="0"/>
              <a:t> cu </a:t>
            </a:r>
            <a:r>
              <a:rPr lang="en-US" sz="2000" dirty="0" err="1"/>
              <a:t>ceea</a:t>
            </a:r>
            <a:r>
              <a:rPr lang="en-US" sz="2000" dirty="0"/>
              <a:t> </a:t>
            </a:r>
            <a:r>
              <a:rPr lang="en-US" sz="2000" dirty="0" err="1"/>
              <a:t>ce</a:t>
            </a:r>
            <a:r>
              <a:rPr lang="en-US" sz="2000" dirty="0"/>
              <a:t> proiectul </a:t>
            </a:r>
            <a:r>
              <a:rPr lang="en-US" sz="2000" dirty="0" err="1"/>
              <a:t>îşi</a:t>
            </a:r>
            <a:r>
              <a:rPr lang="en-US" sz="2000" dirty="0"/>
              <a:t> </a:t>
            </a:r>
            <a:r>
              <a:rPr lang="en-US" sz="2000" dirty="0" err="1"/>
              <a:t>propune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r>
              <a:rPr lang="en-US" sz="2000" dirty="0" smtClean="0"/>
              <a:t>	– </a:t>
            </a:r>
            <a:r>
              <a:rPr lang="en-US" sz="2000" b="1" i="1" dirty="0"/>
              <a:t>T </a:t>
            </a:r>
            <a:r>
              <a:rPr lang="en-US" sz="2000" b="1" i="1" dirty="0" smtClean="0"/>
              <a:t>(</a:t>
            </a:r>
            <a:r>
              <a:rPr lang="en-US" sz="2000" b="1" i="1" dirty="0" err="1" smtClean="0"/>
              <a:t>încadrat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în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timp</a:t>
            </a:r>
            <a:r>
              <a:rPr lang="en-US" sz="2000" b="1" i="1" dirty="0" smtClean="0"/>
              <a:t>) </a:t>
            </a:r>
            <a:r>
              <a:rPr lang="en-US" sz="2000" dirty="0"/>
              <a:t>– </a:t>
            </a:r>
            <a:r>
              <a:rPr lang="en-US" sz="2000" dirty="0" err="1"/>
              <a:t>cât</a:t>
            </a:r>
            <a:r>
              <a:rPr lang="en-US" sz="2000" dirty="0"/>
              <a:t> </a:t>
            </a:r>
            <a:r>
              <a:rPr lang="en-US" sz="2000" dirty="0" err="1"/>
              <a:t>timp</a:t>
            </a:r>
            <a:r>
              <a:rPr lang="en-US" sz="2000" dirty="0"/>
              <a:t> va dura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când</a:t>
            </a:r>
            <a:r>
              <a:rPr lang="en-US" sz="2000" dirty="0"/>
              <a:t> va fi </a:t>
            </a:r>
            <a:r>
              <a:rPr lang="en-US" sz="2000" dirty="0" err="1"/>
              <a:t>disponibil</a:t>
            </a:r>
            <a:r>
              <a:rPr lang="en-US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146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2246</TotalTime>
  <Words>2321</Words>
  <Application>Microsoft Office PowerPoint</Application>
  <PresentationFormat>On-screen Show (4:3)</PresentationFormat>
  <Paragraphs>397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Calibri-LightItalic</vt:lpstr>
      <vt:lpstr>Symbol</vt:lpstr>
      <vt:lpstr>Wingdings</vt:lpstr>
      <vt:lpstr>Office Theme</vt:lpstr>
      <vt:lpstr>Joint Operational Programme Romania–Republic of Moldova 2014 – 2020</vt:lpstr>
      <vt:lpstr>C1. Relevanța proiectului și impactul transfrontalier</vt:lpstr>
      <vt:lpstr>C1. Relevanța proiectului și impactul transfrontalier</vt:lpstr>
      <vt:lpstr>C1. Relevanța proiectului și impactul transfrontalier</vt:lpstr>
      <vt:lpstr>C.2 Focalizarea proiectului</vt:lpstr>
      <vt:lpstr>C.2.2.Matricea Cadru Logic</vt:lpstr>
      <vt:lpstr>Matricea Cadru Logic</vt:lpstr>
      <vt:lpstr>PARTEA C Descrierea proiectului + Matricea cadru logic</vt:lpstr>
      <vt:lpstr>Indicatori verificabili în mod obiectiv</vt:lpstr>
      <vt:lpstr>Tipuri de Indicatori verificabili în mod obiectiv</vt:lpstr>
      <vt:lpstr>Surse de verificare</vt:lpstr>
      <vt:lpstr>Ipoteze / Condiții prealabile</vt:lpstr>
      <vt:lpstr>Atenție!</vt:lpstr>
      <vt:lpstr>C2. Contribuția la Indicatorii de Rezultat ai Programului </vt:lpstr>
      <vt:lpstr>C2. Contribuția la Indicatorii de Output ai Programului (O.I. și C.O.I)</vt:lpstr>
      <vt:lpstr>C2. Contribuția la Indicatorii de Output ai Programului (O.I. și C.O.I)</vt:lpstr>
      <vt:lpstr>Descrierea proiectului </vt:lpstr>
      <vt:lpstr>C.4. Plan de lucru pe grupuri de activități</vt:lpstr>
      <vt:lpstr>GA0. Pregătirea proiectului</vt:lpstr>
      <vt:lpstr>GA1. Managementul de proiect</vt:lpstr>
      <vt:lpstr>GA2. Planul de informare și comunicare</vt:lpstr>
      <vt:lpstr>GA3. Grup de Activități ce se referă la alte activități specifice proiectului </vt:lpstr>
      <vt:lpstr>GA4. Lucrări / Infrastructură (1/2)</vt:lpstr>
      <vt:lpstr>GA4. Lucrări / Infrastructură (2/2)</vt:lpstr>
      <vt:lpstr>C.5 Activități de consolidare a capacității instituționale</vt:lpstr>
      <vt:lpstr>C6. Reguli de flexibilitate</vt:lpstr>
      <vt:lpstr>C7. Planul de acțiune </vt:lpstr>
      <vt:lpstr>C.8 Sustenabilitatea output-urilor si rezultatelor proiectului</vt:lpstr>
      <vt:lpstr>C.9 Temele orizontale</vt:lpstr>
      <vt:lpstr>De verificat!!!</vt:lpstr>
      <vt:lpstr>Erori frecvente</vt:lpstr>
      <vt:lpstr>Mulţumim pentru atenţie!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 Fomov</dc:creator>
  <cp:lastModifiedBy>Ovidiu Ambros</cp:lastModifiedBy>
  <cp:revision>212</cp:revision>
  <cp:lastPrinted>2018-02-10T13:56:42Z</cp:lastPrinted>
  <dcterms:created xsi:type="dcterms:W3CDTF">2017-03-07T08:08:40Z</dcterms:created>
  <dcterms:modified xsi:type="dcterms:W3CDTF">2018-03-17T10:37:12Z</dcterms:modified>
</cp:coreProperties>
</file>