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153400" cy="1295399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Programul Operaţional Comun România-Republica Moldova 2014-2020</a:t>
            </a:r>
            <a:endParaRPr lang="ro-RO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352800"/>
          </a:xfrm>
        </p:spPr>
        <p:txBody>
          <a:bodyPr/>
          <a:lstStyle/>
          <a:p>
            <a:r>
              <a:rPr lang="ro-RO" b="1" dirty="0" smtClean="0"/>
              <a:t>PROCESUL DE EVALUARE</a:t>
            </a:r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5" y="3276600"/>
            <a:ext cx="52387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Structurile responsabile de procesul de evaluare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algn="just">
              <a:buFont typeface="Symbol"/>
              <a:buChar char="!"/>
            </a:pPr>
            <a:r>
              <a:rPr lang="ro-RO" sz="2000" dirty="0" smtClean="0"/>
              <a:t>Pentru fiecare </a:t>
            </a:r>
            <a:r>
              <a:rPr lang="ro-RO" sz="2000" dirty="0" smtClean="0">
                <a:solidFill>
                  <a:srgbClr val="C00000"/>
                </a:solidFill>
              </a:rPr>
              <a:t>APEL</a:t>
            </a:r>
            <a:r>
              <a:rPr lang="ro-RO" sz="2000" dirty="0" smtClean="0"/>
              <a:t> de proiecte se va constitui cate un </a:t>
            </a:r>
            <a:r>
              <a:rPr lang="ro-RO" sz="2000" dirty="0" smtClean="0">
                <a:solidFill>
                  <a:srgbClr val="C00000"/>
                </a:solidFill>
              </a:rPr>
              <a:t>Comitet de Selecţie a Proiectelor (CSP), care va asigura respectarea cadrului procedural stabilit.</a:t>
            </a:r>
          </a:p>
          <a:p>
            <a:pPr marL="0" indent="0" algn="just">
              <a:buNone/>
            </a:pPr>
            <a:r>
              <a:rPr lang="ro-RO" sz="2000" dirty="0" smtClean="0">
                <a:solidFill>
                  <a:schemeClr val="tx2"/>
                </a:solidFill>
              </a:rPr>
              <a:t>Fiecare</a:t>
            </a:r>
            <a:r>
              <a:rPr lang="ro-RO" sz="2000" dirty="0" smtClean="0">
                <a:solidFill>
                  <a:srgbClr val="C00000"/>
                </a:solidFill>
              </a:rPr>
              <a:t> </a:t>
            </a:r>
            <a:r>
              <a:rPr lang="ro-RO" sz="2000" b="1" dirty="0" smtClean="0">
                <a:solidFill>
                  <a:srgbClr val="C00000"/>
                </a:solidFill>
              </a:rPr>
              <a:t>Comitet de Selecţie </a:t>
            </a:r>
            <a:r>
              <a:rPr lang="ro-RO" sz="2000" dirty="0" smtClean="0">
                <a:solidFill>
                  <a:schemeClr val="tx2"/>
                </a:solidFill>
              </a:rPr>
              <a:t>este constituit din: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rgbClr val="C00000"/>
                </a:solidFill>
              </a:rPr>
              <a:t>Membri</a:t>
            </a:r>
            <a:r>
              <a:rPr lang="en-US" sz="2000" dirty="0" smtClean="0">
                <a:solidFill>
                  <a:srgbClr val="C00000"/>
                </a:solidFill>
              </a:rPr>
              <a:t> cu </a:t>
            </a:r>
            <a:r>
              <a:rPr lang="en-US" sz="2000" dirty="0" err="1" smtClean="0">
                <a:solidFill>
                  <a:srgbClr val="C00000"/>
                </a:solidFill>
              </a:rPr>
              <a:t>drept</a:t>
            </a:r>
            <a:r>
              <a:rPr lang="en-US" sz="2000" dirty="0" smtClean="0">
                <a:solidFill>
                  <a:srgbClr val="C00000"/>
                </a:solidFill>
              </a:rPr>
              <a:t> de </a:t>
            </a:r>
            <a:r>
              <a:rPr lang="en-US" sz="2000" dirty="0" err="1" smtClean="0">
                <a:solidFill>
                  <a:srgbClr val="C00000"/>
                </a:solidFill>
              </a:rPr>
              <a:t>vot</a:t>
            </a:r>
            <a:r>
              <a:rPr lang="ro-RO" sz="2000" dirty="0" smtClean="0">
                <a:solidFill>
                  <a:srgbClr val="C00000"/>
                </a:solidFill>
              </a:rPr>
              <a:t> </a:t>
            </a:r>
            <a:r>
              <a:rPr lang="ro-RO" sz="2000" dirty="0" smtClean="0"/>
              <a:t>– desemnați de CCM, din România şi Republica Moldova.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2000" dirty="0" smtClean="0">
                <a:solidFill>
                  <a:srgbClr val="C00000"/>
                </a:solidFill>
              </a:rPr>
              <a:t>Un Secretar</a:t>
            </a:r>
            <a:endParaRPr lang="ro-RO" sz="2000" dirty="0" smtClean="0"/>
          </a:p>
          <a:p>
            <a:pPr algn="just">
              <a:buFont typeface="Wingdings" pitchFamily="2" charset="2"/>
              <a:buChar char="ü"/>
            </a:pPr>
            <a:r>
              <a:rPr lang="ro-RO" sz="2000" dirty="0" smtClean="0">
                <a:solidFill>
                  <a:srgbClr val="C00000"/>
                </a:solidFill>
              </a:rPr>
              <a:t>Un Coordonator</a:t>
            </a:r>
          </a:p>
          <a:p>
            <a:pPr marL="0" indent="0" algn="just">
              <a:buNone/>
            </a:pPr>
            <a:r>
              <a:rPr lang="ro-RO" sz="2000" dirty="0" smtClean="0">
                <a:solidFill>
                  <a:srgbClr val="C00000"/>
                </a:solidFill>
              </a:rPr>
              <a:t>Evaluarea va fi efectuată de către:</a:t>
            </a:r>
            <a:endParaRPr lang="ro-RO" sz="2000" dirty="0" smtClean="0"/>
          </a:p>
          <a:p>
            <a:pPr marL="0" indent="0" algn="just">
              <a:buNone/>
            </a:pPr>
            <a:r>
              <a:rPr lang="ro-RO" sz="2000" dirty="0">
                <a:solidFill>
                  <a:srgbClr val="C00000"/>
                </a:solidFill>
              </a:rPr>
              <a:t>Asesori interni </a:t>
            </a:r>
            <a:r>
              <a:rPr lang="ro-RO" sz="2000" dirty="0"/>
              <a:t>– din partea STC şi a Oficiului Antenă Chişinău.</a:t>
            </a:r>
          </a:p>
          <a:p>
            <a:pPr marL="0" indent="0" algn="just">
              <a:buNone/>
            </a:pPr>
            <a:r>
              <a:rPr lang="ro-RO" sz="2000" dirty="0" smtClean="0">
                <a:solidFill>
                  <a:srgbClr val="C00000"/>
                </a:solidFill>
              </a:rPr>
              <a:t>Asesori </a:t>
            </a:r>
            <a:r>
              <a:rPr lang="ro-RO" sz="2000" dirty="0">
                <a:solidFill>
                  <a:srgbClr val="C00000"/>
                </a:solidFill>
              </a:rPr>
              <a:t>externi </a:t>
            </a:r>
            <a:r>
              <a:rPr lang="ro-RO" sz="2000" dirty="0"/>
              <a:t>– </a:t>
            </a:r>
            <a:r>
              <a:rPr lang="ro-RO" sz="2000" dirty="0" smtClean="0"/>
              <a:t>experți independenţi, contractați.</a:t>
            </a:r>
            <a:endParaRPr lang="ro-RO" sz="20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o-RO" sz="1600" dirty="0" smtClean="0">
                <a:solidFill>
                  <a:schemeClr val="tx2"/>
                </a:solidFill>
                <a:sym typeface="Symbol"/>
              </a:rPr>
              <a:t> </a:t>
            </a:r>
            <a:r>
              <a:rPr lang="ro-RO" sz="1600" dirty="0" smtClean="0">
                <a:solidFill>
                  <a:schemeClr val="tx2"/>
                </a:solidFill>
              </a:rPr>
              <a:t>Toate persoanele implicate în procesul de </a:t>
            </a:r>
            <a:r>
              <a:rPr lang="ro-RO" sz="1600" b="1" dirty="0" smtClean="0">
                <a:solidFill>
                  <a:schemeClr val="tx2"/>
                </a:solidFill>
              </a:rPr>
              <a:t>EVALUARE</a:t>
            </a:r>
            <a:r>
              <a:rPr lang="ro-RO" sz="1600" dirty="0" smtClean="0">
                <a:solidFill>
                  <a:schemeClr val="tx2"/>
                </a:solidFill>
              </a:rPr>
              <a:t> trebuie să adere la principiile: confidenţialităţii, obiectivităţii, transparenţei si competiţi</a:t>
            </a:r>
            <a:r>
              <a:rPr lang="en-US" sz="1600" dirty="0" err="1" smtClean="0">
                <a:solidFill>
                  <a:schemeClr val="tx2"/>
                </a:solidFill>
              </a:rPr>
              <a:t>ei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corecte</a:t>
            </a:r>
            <a:r>
              <a:rPr lang="ro-RO" sz="1600" dirty="0" smtClean="0">
                <a:solidFill>
                  <a:schemeClr val="tx2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o-RO" sz="1600" dirty="0" smtClean="0">
                <a:solidFill>
                  <a:schemeClr val="tx2"/>
                </a:solidFill>
                <a:sym typeface="Symbol"/>
              </a:rPr>
              <a:t> </a:t>
            </a:r>
            <a:r>
              <a:rPr lang="ro-RO" sz="1600" dirty="0" smtClean="0">
                <a:solidFill>
                  <a:schemeClr val="tx2"/>
                </a:solidFill>
              </a:rPr>
              <a:t>Pe parcursul procesului de </a:t>
            </a:r>
            <a:r>
              <a:rPr lang="ro-RO" sz="1600" b="1" dirty="0" smtClean="0">
                <a:solidFill>
                  <a:schemeClr val="tx2"/>
                </a:solidFill>
              </a:rPr>
              <a:t>EVALUARE</a:t>
            </a:r>
            <a:r>
              <a:rPr lang="ro-RO" sz="1600" dirty="0" smtClean="0">
                <a:solidFill>
                  <a:schemeClr val="tx2"/>
                </a:solidFill>
              </a:rPr>
              <a:t>, toate contactele stabilite între Aplicanţi şi CSP trebuie să beneficie</a:t>
            </a:r>
            <a:r>
              <a:rPr lang="en-US" sz="1600" dirty="0" smtClean="0">
                <a:solidFill>
                  <a:schemeClr val="tx2"/>
                </a:solidFill>
              </a:rPr>
              <a:t>z</a:t>
            </a:r>
            <a:r>
              <a:rPr lang="ro-RO" sz="1600" dirty="0" smtClean="0">
                <a:solidFill>
                  <a:schemeClr val="tx2"/>
                </a:solidFill>
              </a:rPr>
              <a:t>e de principiul transparenţei.</a:t>
            </a:r>
          </a:p>
          <a:p>
            <a:pPr marL="0" indent="0" algn="just">
              <a:buNone/>
            </a:pPr>
            <a:r>
              <a:rPr lang="ro-RO" sz="1600" dirty="0" smtClean="0">
                <a:solidFill>
                  <a:schemeClr val="tx2"/>
                </a:solidFill>
                <a:sym typeface="Symbol"/>
              </a:rPr>
              <a:t> </a:t>
            </a:r>
            <a:r>
              <a:rPr lang="ro-RO" sz="1600" dirty="0" smtClean="0">
                <a:solidFill>
                  <a:schemeClr val="tx2"/>
                </a:solidFill>
              </a:rPr>
              <a:t>Procesul de </a:t>
            </a:r>
            <a:r>
              <a:rPr lang="ro-RO" sz="1600" b="1" dirty="0" smtClean="0">
                <a:solidFill>
                  <a:schemeClr val="tx2"/>
                </a:solidFill>
              </a:rPr>
              <a:t>EVALUARE</a:t>
            </a:r>
            <a:r>
              <a:rPr lang="ro-RO" sz="1600" dirty="0" smtClean="0">
                <a:solidFill>
                  <a:schemeClr val="tx2"/>
                </a:solidFill>
              </a:rPr>
              <a:t> este strict confidenţial.</a:t>
            </a:r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4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Structurile responsabile de procesul de evaluare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o-RO" sz="2000" b="1" dirty="0" smtClean="0">
                <a:solidFill>
                  <a:srgbClr val="C00000"/>
                </a:solidFill>
              </a:rPr>
              <a:t>Comitetul de Selecţie a Proiectelor </a:t>
            </a:r>
            <a:r>
              <a:rPr lang="ro-RO" sz="2000" b="1" dirty="0" smtClean="0"/>
              <a:t> </a:t>
            </a:r>
            <a:r>
              <a:rPr lang="ro-RO" sz="2000" dirty="0" smtClean="0"/>
              <a:t>(CSP) va coordona activitatea asesorilor interni şi externi, va elabora rapoartele de evaluare, va </a:t>
            </a:r>
            <a:r>
              <a:rPr lang="en-US" sz="2000" dirty="0" err="1" smtClean="0"/>
              <a:t>gestiona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administrativ</a:t>
            </a:r>
            <a:r>
              <a:rPr lang="en-US" sz="2000" dirty="0" smtClean="0"/>
              <a:t> </a:t>
            </a:r>
            <a:r>
              <a:rPr lang="en-US" sz="2000" dirty="0" err="1" smtClean="0"/>
              <a:t>contestatiile</a:t>
            </a:r>
            <a:r>
              <a:rPr lang="ro-RO" sz="20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o-RO" sz="2000" b="1" dirty="0" smtClean="0">
                <a:solidFill>
                  <a:srgbClr val="C00000"/>
                </a:solidFill>
              </a:rPr>
              <a:t>Comitetul Comun de Monitorizare </a:t>
            </a:r>
            <a:r>
              <a:rPr lang="ro-RO" sz="2000" dirty="0" smtClean="0"/>
              <a:t>(CCM) va analiza/aproba fiecare raport de evaluare întocmit, va decide asupra proiectelor aprobate/respinse în fiecare etapă de evaluare.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o-RO" sz="2000" b="1" dirty="0" smtClean="0">
                <a:solidFill>
                  <a:srgbClr val="C00000"/>
                </a:solidFill>
              </a:rPr>
              <a:t>Autorităţile Naţionale </a:t>
            </a:r>
            <a:r>
              <a:rPr lang="ro-RO" sz="2000" dirty="0" smtClean="0"/>
              <a:t>(AN) din ambele ţări vor fi implicate în ETAPA 1 de evaluare şi vor furniza o opinie asupra eligibilităţii </a:t>
            </a:r>
            <a:r>
              <a:rPr lang="ro-RO" sz="2000" dirty="0" err="1" smtClean="0"/>
              <a:t>aplicanților</a:t>
            </a:r>
            <a:r>
              <a:rPr lang="ro-RO" sz="2000" dirty="0" smtClean="0"/>
              <a:t> și partenerilor</a:t>
            </a:r>
          </a:p>
          <a:p>
            <a:pPr marL="0" indent="0" algn="just">
              <a:buNone/>
            </a:pPr>
            <a:endParaRPr lang="ro-RO" sz="2000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ro-RO" sz="20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o-RO" sz="1800" dirty="0" smtClean="0">
                <a:solidFill>
                  <a:schemeClr val="tx2"/>
                </a:solidFill>
                <a:sym typeface="Symbol"/>
              </a:rPr>
              <a:t> </a:t>
            </a:r>
            <a:r>
              <a:rPr lang="ro-RO" sz="1800" dirty="0" smtClean="0">
                <a:solidFill>
                  <a:schemeClr val="tx2"/>
                </a:solidFill>
              </a:rPr>
              <a:t>Comunicarea între toate structurile implicate în procesul de evaluare se va face doar în scris, pe baza procedurilor de evaluare stabilite la nivel de Program.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53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Etapele Evaluării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3995663"/>
              </p:ext>
            </p:extLst>
          </p:nvPr>
        </p:nvGraphicFramePr>
        <p:xfrm>
          <a:off x="457200" y="1295400"/>
          <a:ext cx="8229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038600"/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</a:t>
                      </a:r>
                      <a:r>
                        <a:rPr lang="ro-RO" baseline="0" dirty="0" smtClean="0"/>
                        <a:t> HARD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>
                          <a:solidFill>
                            <a:srgbClr val="C00000"/>
                          </a:solidFill>
                        </a:rPr>
                        <a:t>Depunere </a:t>
                      </a:r>
                      <a:r>
                        <a:rPr lang="ro-RO" sz="180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online şi suport tipărit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>
                          <a:solidFill>
                            <a:srgbClr val="C00000"/>
                          </a:solidFill>
                        </a:rPr>
                        <a:t>Depunere </a:t>
                      </a:r>
                      <a:r>
                        <a:rPr lang="ro-RO" sz="1800" dirty="0" smtClean="0">
                          <a:solidFill>
                            <a:srgbClr val="C00000"/>
                          </a:solidFill>
                          <a:sym typeface="Symbol"/>
                        </a:rPr>
                        <a:t> online şi suport tipărit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ro-RO" sz="1600" dirty="0" smtClean="0"/>
                        <a:t>1)</a:t>
                      </a:r>
                      <a:r>
                        <a:rPr lang="ro-RO" sz="1600" baseline="0" dirty="0" smtClean="0"/>
                        <a:t> </a:t>
                      </a:r>
                      <a:r>
                        <a:rPr lang="ro-RO" sz="1600" dirty="0" smtClean="0"/>
                        <a:t>Verificarea</a:t>
                      </a:r>
                      <a:r>
                        <a:rPr lang="ro-RO" sz="1600" baseline="0" dirty="0" smtClean="0"/>
                        <a:t> administrativă şi eligibilitate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ro-RO" sz="1600" dirty="0" smtClean="0"/>
                        <a:t>1)</a:t>
                      </a:r>
                      <a:r>
                        <a:rPr lang="ro-RO" sz="1600" baseline="0" dirty="0" smtClean="0"/>
                        <a:t> </a:t>
                      </a:r>
                      <a:r>
                        <a:rPr lang="ro-RO" sz="1600" dirty="0" smtClean="0"/>
                        <a:t>Verificarea administrativă şi eligibilitate</a:t>
                      </a:r>
                      <a:endParaRPr lang="en-US" sz="16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ro-RO" sz="1600" dirty="0" smtClean="0"/>
                        <a:t>2) Evaluarea Tehnică şi financiară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dirty="0" smtClean="0"/>
                        <a:t>2)</a:t>
                      </a:r>
                      <a:r>
                        <a:rPr lang="ro-RO" sz="1600" baseline="0" dirty="0" smtClean="0"/>
                        <a:t> Evaluarea Tehnică şi financiară</a:t>
                      </a:r>
                      <a:endParaRPr lang="en-US" sz="16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algn="just"/>
                      <a:r>
                        <a:rPr lang="ro-RO" sz="1600" i="1" dirty="0" smtClean="0"/>
                        <a:t>Depunere documente tehnic</a:t>
                      </a:r>
                      <a:r>
                        <a:rPr lang="en-US" sz="1600" i="1" dirty="0" smtClean="0"/>
                        <a:t>o-</a:t>
                      </a:r>
                      <a:r>
                        <a:rPr lang="en-US" sz="1600" i="1" dirty="0" err="1" smtClean="0"/>
                        <a:t>economice</a:t>
                      </a:r>
                      <a:r>
                        <a:rPr lang="ro-RO" sz="1600" i="1" dirty="0" smtClean="0"/>
                        <a:t>, în termen de 6 luni de la notificarea CSP</a:t>
                      </a:r>
                      <a:endParaRPr lang="en-US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- </a:t>
                      </a:r>
                      <a:endParaRPr lang="en-US" sz="1600" dirty="0"/>
                    </a:p>
                  </a:txBody>
                  <a:tcPr/>
                </a:tc>
              </a:tr>
              <a:tr h="660400">
                <a:tc>
                  <a:txBody>
                    <a:bodyPr/>
                    <a:lstStyle/>
                    <a:p>
                      <a:pPr algn="just"/>
                      <a:r>
                        <a:rPr lang="ro-RO" sz="1600" dirty="0" smtClean="0"/>
                        <a:t>3) Evaluare documentaţie tehnic</a:t>
                      </a:r>
                      <a:r>
                        <a:rPr lang="en-US" sz="1600" dirty="0" smtClean="0"/>
                        <a:t>o-economic</a:t>
                      </a:r>
                      <a:r>
                        <a:rPr lang="ro-RO" sz="1600" dirty="0" smtClean="0"/>
                        <a:t>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8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1 – Verificare administrativă şi eligibilitate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o-RO" sz="1800" dirty="0" smtClean="0"/>
          </a:p>
          <a:p>
            <a:pPr marL="0" indent="0" algn="just">
              <a:buNone/>
            </a:pPr>
            <a:r>
              <a:rPr lang="ro-RO" sz="1800" dirty="0" smtClean="0"/>
              <a:t>În această ETAPĂ se va urmări conformitatea cu următoarele criterii eliminatorii:</a:t>
            </a:r>
          </a:p>
          <a:p>
            <a:pPr marL="0" indent="0" algn="just">
              <a:buNone/>
            </a:pPr>
            <a:endParaRPr lang="ro-RO" sz="1800" dirty="0" smtClean="0"/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Propunerea de proiect a respectat termenul stabilit de depundere, atât online în sistemul EMS-ENI, cât şi în format tipărit.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Propunerea de proiect îndeplineşte criteriile administrative şi de eligibilitate stabilite în Program.</a:t>
            </a:r>
          </a:p>
          <a:p>
            <a:pPr marL="0" indent="0" algn="just">
              <a:buNone/>
            </a:pPr>
            <a:endParaRPr lang="ro-RO" sz="1800" dirty="0" smtClean="0"/>
          </a:p>
          <a:p>
            <a:pPr marL="0" indent="0" algn="just">
              <a:buNone/>
            </a:pPr>
            <a:endParaRPr lang="ro-RO" sz="1800" dirty="0"/>
          </a:p>
          <a:p>
            <a:pPr marL="0" indent="0" algn="just">
              <a:buNone/>
            </a:pPr>
            <a:r>
              <a:rPr lang="ro-RO" sz="1800" dirty="0" smtClean="0"/>
              <a:t>Pentru această etapă de verificare se vor utiliza </a:t>
            </a:r>
            <a:r>
              <a:rPr lang="ro-RO" sz="1800" dirty="0" smtClean="0">
                <a:solidFill>
                  <a:srgbClr val="C00000"/>
                </a:solidFill>
              </a:rPr>
              <a:t>Listele de Verificare incluse în Ghidurile Aplicanţilor – </a:t>
            </a:r>
            <a:r>
              <a:rPr lang="ro-RO" sz="1800" b="1" dirty="0" smtClean="0">
                <a:solidFill>
                  <a:srgbClr val="C00000"/>
                </a:solidFill>
              </a:rPr>
              <a:t>ANEXA J1.</a:t>
            </a:r>
          </a:p>
        </p:txBody>
      </p:sp>
    </p:spTree>
    <p:extLst>
      <p:ext uri="{BB962C8B-B14F-4D97-AF65-F5344CB8AC3E}">
        <p14:creationId xmlns:p14="http://schemas.microsoft.com/office/powerpoint/2010/main" val="101587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2 – Evaluare tehnică şi financiară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lvl="0" indent="0" algn="just">
              <a:buNone/>
            </a:pPr>
            <a:r>
              <a:rPr lang="ro-RO" sz="1800" dirty="0">
                <a:solidFill>
                  <a:prstClr val="black"/>
                </a:solidFill>
              </a:rPr>
              <a:t>În această ETAPĂ se va urmări conformitatea cu următoarele criterii eliminatorii:</a:t>
            </a:r>
          </a:p>
          <a:p>
            <a:pPr marL="0" lvl="0" indent="0">
              <a:buNone/>
            </a:pPr>
            <a:endParaRPr lang="ro-RO" sz="1800" dirty="0">
              <a:solidFill>
                <a:prstClr val="black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o-RO" sz="1800" dirty="0" smtClean="0">
                <a:solidFill>
                  <a:prstClr val="black"/>
                </a:solidFill>
              </a:rPr>
              <a:t>Propunerea </a:t>
            </a:r>
            <a:r>
              <a:rPr lang="ro-RO" sz="1800" dirty="0">
                <a:solidFill>
                  <a:prstClr val="black"/>
                </a:solidFill>
              </a:rPr>
              <a:t>de proiect contribuie la relevanţa Programului, demonstrează impactul transfrontalier.</a:t>
            </a:r>
          </a:p>
          <a:p>
            <a:pPr lvl="0">
              <a:buFont typeface="Wingdings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Propunerea de proiect întruneşte </a:t>
            </a:r>
            <a:r>
              <a:rPr lang="ro-RO" sz="1800" dirty="0" smtClean="0">
                <a:solidFill>
                  <a:prstClr val="black"/>
                </a:solidFill>
              </a:rPr>
              <a:t>criteriile de calitate stabilite de Program.</a:t>
            </a:r>
          </a:p>
          <a:p>
            <a:pPr lvl="0">
              <a:buFont typeface="Wingdings" pitchFamily="2" charset="2"/>
              <a:buChar char="ü"/>
            </a:pPr>
            <a:r>
              <a:rPr lang="ro-RO" sz="1800" dirty="0" smtClean="0">
                <a:solidFill>
                  <a:prstClr val="black"/>
                </a:solidFill>
              </a:rPr>
              <a:t>Propunerea de proiect demonstrează criteriile de viabilitate tehnică şi financiară de implementare a activităţilor.</a:t>
            </a:r>
          </a:p>
          <a:p>
            <a:pPr marL="0" lvl="0" indent="0">
              <a:buNone/>
            </a:pPr>
            <a:endParaRPr lang="ro-RO" sz="1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18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ro-RO" sz="1800" dirty="0">
                <a:solidFill>
                  <a:prstClr val="black"/>
                </a:solidFill>
              </a:rPr>
              <a:t>Pentru această etapă de verificare se vor utiliza </a:t>
            </a:r>
            <a:r>
              <a:rPr lang="ro-RO" sz="1800" dirty="0">
                <a:solidFill>
                  <a:srgbClr val="C00000"/>
                </a:solidFill>
              </a:rPr>
              <a:t>Listele de Verificare incluse în Ghidurile </a:t>
            </a:r>
            <a:r>
              <a:rPr lang="ro-RO" sz="1800" dirty="0" smtClean="0">
                <a:solidFill>
                  <a:srgbClr val="C00000"/>
                </a:solidFill>
              </a:rPr>
              <a:t>Aplicanţilor:</a:t>
            </a:r>
          </a:p>
          <a:p>
            <a:pPr lvl="0" algn="just">
              <a:buFontTx/>
              <a:buChar char="-"/>
            </a:pPr>
            <a:r>
              <a:rPr lang="ro-RO" sz="1800" b="1" dirty="0" smtClean="0">
                <a:solidFill>
                  <a:srgbClr val="C00000"/>
                </a:solidFill>
              </a:rPr>
              <a:t>Proiecte HARD: ANEXA  J3</a:t>
            </a:r>
          </a:p>
          <a:p>
            <a:pPr lvl="0" algn="just">
              <a:buFontTx/>
              <a:buChar char="-"/>
            </a:pPr>
            <a:r>
              <a:rPr lang="ro-RO" sz="1800" b="1" dirty="0" smtClean="0">
                <a:solidFill>
                  <a:srgbClr val="C00000"/>
                </a:solidFill>
              </a:rPr>
              <a:t>Proiecte SOFT: ANEXA  J2</a:t>
            </a:r>
            <a:endParaRPr lang="ro-RO" sz="18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7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2 – Evaluare tehnică şi financiară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o-RO" sz="2800" dirty="0" smtClean="0">
                <a:solidFill>
                  <a:schemeClr val="tx2"/>
                </a:solidFill>
              </a:rPr>
              <a:t>O parte dintre criteriile de evaluare impun atingerea unui punctaj minim. În continuare, prezentăm </a:t>
            </a:r>
          </a:p>
          <a:p>
            <a:pPr marL="0" indent="0">
              <a:buNone/>
            </a:pPr>
            <a:r>
              <a:rPr lang="ro-RO" sz="2800" dirty="0" smtClean="0">
                <a:solidFill>
                  <a:srgbClr val="C00000"/>
                </a:solidFill>
              </a:rPr>
              <a:t>Criterii </a:t>
            </a:r>
            <a:r>
              <a:rPr lang="ro-RO" sz="2800" dirty="0">
                <a:solidFill>
                  <a:srgbClr val="C00000"/>
                </a:solidFill>
              </a:rPr>
              <a:t>şi sub-criterii </a:t>
            </a:r>
            <a:r>
              <a:rPr lang="ro-RO" sz="2800" dirty="0" smtClean="0">
                <a:solidFill>
                  <a:srgbClr val="C00000"/>
                </a:solidFill>
              </a:rPr>
              <a:t>ELIMINATORII</a:t>
            </a:r>
            <a:r>
              <a:rPr lang="ro-RO" sz="2800" dirty="0" smtClean="0">
                <a:solidFill>
                  <a:schemeClr val="tx2"/>
                </a:solidFill>
              </a:rPr>
              <a:t>:</a:t>
            </a:r>
          </a:p>
          <a:p>
            <a:pPr>
              <a:buFont typeface="Symbol"/>
              <a:buChar char="!"/>
            </a:pPr>
            <a:r>
              <a:rPr lang="ro-RO" sz="2000" b="1" dirty="0" smtClean="0">
                <a:solidFill>
                  <a:schemeClr val="tx2"/>
                </a:solidFill>
                <a:sym typeface="Symbol"/>
              </a:rPr>
              <a:t>1. Relevanţa şi contribuţia la Program </a:t>
            </a:r>
            <a:endParaRPr lang="ro-RO" sz="2000" dirty="0">
              <a:solidFill>
                <a:schemeClr val="tx2"/>
              </a:solidFill>
              <a:sym typeface="Symbol"/>
            </a:endParaRPr>
          </a:p>
          <a:p>
            <a:pPr>
              <a:buFont typeface="Symbol"/>
              <a:buChar char="!"/>
            </a:pPr>
            <a:endParaRPr lang="ro-RO" sz="1600" i="1" dirty="0" smtClean="0">
              <a:solidFill>
                <a:schemeClr val="tx2"/>
              </a:solidFill>
              <a:sym typeface="Symbol"/>
            </a:endParaRPr>
          </a:p>
          <a:p>
            <a:pPr>
              <a:buFont typeface="Wingdings" pitchFamily="2" charset="2"/>
              <a:buChar char="ü"/>
            </a:pPr>
            <a:r>
              <a:rPr lang="ro-RO" sz="1700" dirty="0" smtClean="0">
                <a:sym typeface="Symbol"/>
              </a:rPr>
              <a:t>Relevanța-criteriu eliminatoriu, min 15 puncte</a:t>
            </a:r>
          </a:p>
          <a:p>
            <a:pPr lvl="1">
              <a:buFont typeface="Wingdings" pitchFamily="2" charset="2"/>
              <a:buChar char="ü"/>
            </a:pPr>
            <a:r>
              <a:rPr lang="ro-RO" sz="1700" dirty="0" smtClean="0">
                <a:sym typeface="Symbol"/>
              </a:rPr>
              <a:t>Impactul transfrontalier al proiectului – </a:t>
            </a:r>
            <a:r>
              <a:rPr lang="en-US" sz="1700" dirty="0" smtClean="0">
                <a:sym typeface="Symbol"/>
              </a:rPr>
              <a:t> </a:t>
            </a:r>
            <a:r>
              <a:rPr lang="ro-RO" sz="1700" dirty="0" smtClean="0">
                <a:sym typeface="Symbol"/>
              </a:rPr>
              <a:t>sub-criteriu </a:t>
            </a:r>
            <a:r>
              <a:rPr lang="en-US" sz="1700" dirty="0" err="1" smtClean="0">
                <a:sym typeface="Symbol"/>
              </a:rPr>
              <a:t>eliminatoriu</a:t>
            </a:r>
            <a:r>
              <a:rPr lang="ro-RO" sz="1700" dirty="0" smtClean="0">
                <a:sym typeface="Symbol"/>
              </a:rPr>
              <a:t>,</a:t>
            </a:r>
            <a:r>
              <a:rPr lang="en-US" sz="1700" dirty="0" smtClean="0">
                <a:sym typeface="Symbol"/>
              </a:rPr>
              <a:t> </a:t>
            </a:r>
            <a:r>
              <a:rPr lang="ro-RO" sz="1700" dirty="0" smtClean="0">
                <a:sym typeface="Symbol"/>
              </a:rPr>
              <a:t>min. </a:t>
            </a:r>
            <a:r>
              <a:rPr lang="ro-RO" sz="1700" b="1" dirty="0" smtClean="0">
                <a:sym typeface="Symbol"/>
              </a:rPr>
              <a:t>6 puncte</a:t>
            </a:r>
          </a:p>
          <a:p>
            <a:pPr>
              <a:buFont typeface="Wingdings" pitchFamily="2" charset="2"/>
              <a:buChar char="ü"/>
            </a:pPr>
            <a:r>
              <a:rPr lang="ro-RO" sz="1700" dirty="0" smtClean="0">
                <a:sym typeface="Symbol"/>
              </a:rPr>
              <a:t>Contribuția la Program, 20 puncte</a:t>
            </a:r>
          </a:p>
          <a:p>
            <a:pPr lvl="1">
              <a:buFont typeface="Wingdings" pitchFamily="2" charset="2"/>
              <a:buChar char="ü"/>
            </a:pPr>
            <a:r>
              <a:rPr lang="ro-RO" sz="1700" dirty="0" smtClean="0">
                <a:sym typeface="Symbol"/>
              </a:rPr>
              <a:t>Contribuţia la rezultatele Programului – </a:t>
            </a:r>
            <a:r>
              <a:rPr lang="en-US" sz="1700" dirty="0" smtClean="0">
                <a:sym typeface="Symbol"/>
              </a:rPr>
              <a:t> </a:t>
            </a:r>
            <a:r>
              <a:rPr lang="ro-RO" sz="1700" dirty="0" smtClean="0">
                <a:sym typeface="Symbol"/>
              </a:rPr>
              <a:t>sub-criteriu </a:t>
            </a:r>
            <a:r>
              <a:rPr lang="en-US" sz="1700" dirty="0" err="1" smtClean="0">
                <a:sym typeface="Symbol"/>
              </a:rPr>
              <a:t>eliminatoriu</a:t>
            </a:r>
            <a:r>
              <a:rPr lang="ro-RO" sz="1700" dirty="0" smtClean="0">
                <a:sym typeface="Symbol"/>
              </a:rPr>
              <a:t>,</a:t>
            </a:r>
            <a:r>
              <a:rPr lang="en-US" sz="1700" dirty="0" smtClean="0">
                <a:sym typeface="Symbol"/>
              </a:rPr>
              <a:t> </a:t>
            </a:r>
            <a:r>
              <a:rPr lang="ro-RO" sz="1700" dirty="0" smtClean="0">
                <a:sym typeface="Symbol"/>
              </a:rPr>
              <a:t>min</a:t>
            </a:r>
            <a:r>
              <a:rPr lang="ro-RO" sz="1700" b="1" dirty="0" smtClean="0">
                <a:sym typeface="Symbol"/>
              </a:rPr>
              <a:t>. 6 puncte</a:t>
            </a:r>
          </a:p>
          <a:p>
            <a:pPr lvl="1">
              <a:buFont typeface="Wingdings" pitchFamily="2" charset="2"/>
              <a:buChar char="ü"/>
            </a:pPr>
            <a:endParaRPr lang="ro-RO" sz="1700" dirty="0" smtClean="0">
              <a:sym typeface="Symbol"/>
            </a:endParaRPr>
          </a:p>
          <a:p>
            <a:pPr lvl="1">
              <a:buFont typeface="Wingdings" pitchFamily="2" charset="2"/>
              <a:buChar char="ü"/>
            </a:pPr>
            <a:r>
              <a:rPr lang="ro-RO" sz="1700" dirty="0" smtClean="0">
                <a:sym typeface="Symbol"/>
              </a:rPr>
              <a:t>Contribuţia la Indicatorii de Output ai Programului – sub-criteriu </a:t>
            </a:r>
            <a:r>
              <a:rPr lang="en-US" sz="1700" dirty="0" err="1" smtClean="0">
                <a:sym typeface="Symbol"/>
              </a:rPr>
              <a:t>eliminatoriu</a:t>
            </a:r>
            <a:r>
              <a:rPr lang="ro-RO" sz="1700" dirty="0" smtClean="0">
                <a:sym typeface="Symbol"/>
              </a:rPr>
              <a:t>,</a:t>
            </a:r>
            <a:r>
              <a:rPr lang="en-US" sz="1700" dirty="0" smtClean="0">
                <a:sym typeface="Symbol"/>
              </a:rPr>
              <a:t> </a:t>
            </a:r>
            <a:r>
              <a:rPr lang="ro-RO" sz="1700" dirty="0" smtClean="0">
                <a:sym typeface="Symbol"/>
              </a:rPr>
              <a:t>min. 6 puncte</a:t>
            </a:r>
            <a:endParaRPr lang="en-US" sz="1700" dirty="0" smtClean="0">
              <a:sym typeface="Symbol"/>
            </a:endParaRPr>
          </a:p>
          <a:p>
            <a:pPr lvl="1">
              <a:buFont typeface="Wingdings" pitchFamily="2" charset="2"/>
              <a:buChar char="ü"/>
            </a:pPr>
            <a:endParaRPr lang="ro-RO" sz="1700" dirty="0">
              <a:solidFill>
                <a:schemeClr val="tx2"/>
              </a:solidFill>
              <a:sym typeface="Symbol"/>
            </a:endParaRPr>
          </a:p>
          <a:p>
            <a:pPr>
              <a:buFont typeface="Symbol"/>
              <a:buChar char="!"/>
            </a:pPr>
            <a:r>
              <a:rPr lang="ro-RO" sz="2000" b="1" dirty="0" smtClean="0">
                <a:solidFill>
                  <a:schemeClr val="tx2"/>
                </a:solidFill>
                <a:sym typeface="Symbol"/>
              </a:rPr>
              <a:t>2. Designul proiectului </a:t>
            </a:r>
          </a:p>
          <a:p>
            <a:pPr>
              <a:buFont typeface="Wingdings" pitchFamily="2" charset="2"/>
              <a:buChar char="ü"/>
            </a:pPr>
            <a:r>
              <a:rPr lang="ro-RO" sz="1700" dirty="0">
                <a:sym typeface="Symbol"/>
              </a:rPr>
              <a:t>Calitatea parteneriatului din </a:t>
            </a:r>
            <a:r>
              <a:rPr lang="ro-RO" sz="1700" dirty="0" smtClean="0">
                <a:sym typeface="Symbol"/>
              </a:rPr>
              <a:t>proiect -15 puncte</a:t>
            </a:r>
            <a:endParaRPr lang="ro-RO" sz="1700" dirty="0">
              <a:sym typeface="Symbol"/>
            </a:endParaRPr>
          </a:p>
          <a:p>
            <a:pPr lvl="1">
              <a:buFont typeface="Wingdings" pitchFamily="2" charset="2"/>
              <a:buChar char="ü"/>
            </a:pPr>
            <a:r>
              <a:rPr lang="ro-RO" sz="1600" dirty="0" smtClean="0">
                <a:solidFill>
                  <a:prstClr val="black"/>
                </a:solidFill>
                <a:sym typeface="Symbol"/>
              </a:rPr>
              <a:t>Relevanța parteneriatului proiectului </a:t>
            </a:r>
            <a:r>
              <a:rPr lang="ro-RO" sz="1600" dirty="0" err="1" smtClean="0">
                <a:solidFill>
                  <a:prstClr val="black"/>
                </a:solidFill>
                <a:sym typeface="Symbol"/>
              </a:rPr>
              <a:t>-criteriu</a:t>
            </a:r>
            <a:r>
              <a:rPr lang="ro-RO" sz="1600" dirty="0" smtClean="0">
                <a:solidFill>
                  <a:prstClr val="black"/>
                </a:solidFill>
                <a:sym typeface="Symbol"/>
              </a:rPr>
              <a:t> </a:t>
            </a:r>
            <a:r>
              <a:rPr lang="ro-RO" sz="1600" dirty="0">
                <a:solidFill>
                  <a:prstClr val="black"/>
                </a:solidFill>
                <a:sym typeface="Symbol"/>
              </a:rPr>
              <a:t>eliminatoriu, </a:t>
            </a:r>
            <a:r>
              <a:rPr lang="ro-RO" sz="1600" b="1" dirty="0">
                <a:solidFill>
                  <a:prstClr val="black"/>
                </a:solidFill>
                <a:sym typeface="Symbol"/>
              </a:rPr>
              <a:t>min </a:t>
            </a:r>
            <a:r>
              <a:rPr lang="ro-RO" sz="1600" b="1" dirty="0" smtClean="0">
                <a:solidFill>
                  <a:prstClr val="black"/>
                </a:solidFill>
                <a:sym typeface="Symbol"/>
              </a:rPr>
              <a:t>3 puncte</a:t>
            </a:r>
            <a:endParaRPr lang="ro-RO" sz="1600" b="1" dirty="0">
              <a:sym typeface="Symbol"/>
            </a:endParaRPr>
          </a:p>
          <a:p>
            <a:pPr>
              <a:buFont typeface="Symbol"/>
              <a:buChar char="!"/>
            </a:pPr>
            <a:endParaRPr lang="ro-RO" sz="2000" dirty="0" smtClean="0">
              <a:solidFill>
                <a:schemeClr val="tx2"/>
              </a:solidFill>
              <a:sym typeface="Symbol"/>
            </a:endParaRPr>
          </a:p>
          <a:p>
            <a:pPr marL="0" indent="0">
              <a:buNone/>
            </a:pPr>
            <a:r>
              <a:rPr lang="ro-RO" sz="1800" dirty="0" smtClean="0">
                <a:solidFill>
                  <a:schemeClr val="tx2"/>
                </a:solidFill>
              </a:rPr>
              <a:t>                                             Proiecte </a:t>
            </a:r>
            <a:r>
              <a:rPr lang="ro-RO" sz="1800" b="1" dirty="0" smtClean="0">
                <a:solidFill>
                  <a:schemeClr val="tx2"/>
                </a:solidFill>
              </a:rPr>
              <a:t>HARD </a:t>
            </a:r>
            <a:r>
              <a:rPr lang="ro-RO" sz="1800" dirty="0" smtClean="0">
                <a:solidFill>
                  <a:schemeClr val="tx2"/>
                </a:solidFill>
                <a:sym typeface="Symbol"/>
              </a:rPr>
              <a:t> </a:t>
            </a:r>
            <a:r>
              <a:rPr lang="en-US" sz="1800" dirty="0" smtClean="0">
                <a:solidFill>
                  <a:schemeClr val="tx2"/>
                </a:solidFill>
                <a:sym typeface="Symbol"/>
              </a:rPr>
              <a:t> minim 99 </a:t>
            </a:r>
            <a:r>
              <a:rPr lang="en-US" sz="1800" dirty="0" err="1" smtClean="0">
                <a:solidFill>
                  <a:schemeClr val="tx2"/>
                </a:solidFill>
                <a:sym typeface="Symbol"/>
              </a:rPr>
              <a:t>puncte</a:t>
            </a:r>
            <a:endParaRPr lang="ro-RO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o-RO" sz="1800" b="1" dirty="0" smtClean="0">
                <a:solidFill>
                  <a:schemeClr val="tx2"/>
                </a:solidFill>
              </a:rPr>
              <a:t>Scor minim total </a:t>
            </a:r>
          </a:p>
          <a:p>
            <a:pPr marL="0" indent="0">
              <a:buNone/>
            </a:pPr>
            <a:r>
              <a:rPr lang="ro-RO" sz="1800" dirty="0">
                <a:solidFill>
                  <a:schemeClr val="tx2"/>
                </a:solidFill>
              </a:rPr>
              <a:t> </a:t>
            </a:r>
            <a:r>
              <a:rPr lang="ro-RO" sz="1800" dirty="0" smtClean="0">
                <a:solidFill>
                  <a:schemeClr val="tx2"/>
                </a:solidFill>
              </a:rPr>
              <a:t>                                             Proiecte </a:t>
            </a:r>
            <a:r>
              <a:rPr lang="ro-RO" sz="1800" b="1" dirty="0" smtClean="0">
                <a:solidFill>
                  <a:schemeClr val="tx2"/>
                </a:solidFill>
              </a:rPr>
              <a:t>SOFT</a:t>
            </a:r>
            <a:r>
              <a:rPr lang="ro-RO" sz="1800" dirty="0" smtClean="0">
                <a:solidFill>
                  <a:schemeClr val="tx2"/>
                </a:solidFill>
              </a:rPr>
              <a:t> </a:t>
            </a:r>
            <a:r>
              <a:rPr lang="ro-RO" sz="1800" dirty="0" smtClean="0">
                <a:solidFill>
                  <a:schemeClr val="tx2"/>
                </a:solidFill>
                <a:sym typeface="Symbol"/>
              </a:rPr>
              <a:t> </a:t>
            </a:r>
            <a:r>
              <a:rPr lang="en-US" sz="1800" dirty="0" smtClean="0">
                <a:solidFill>
                  <a:schemeClr val="tx2"/>
                </a:solidFill>
                <a:sym typeface="Symbol"/>
              </a:rPr>
              <a:t> minim 65 </a:t>
            </a:r>
            <a:r>
              <a:rPr lang="en-US" sz="1800" dirty="0" err="1" smtClean="0">
                <a:solidFill>
                  <a:schemeClr val="tx2"/>
                </a:solidFill>
                <a:sym typeface="Symbol"/>
              </a:rPr>
              <a:t>puncte</a:t>
            </a:r>
            <a:endParaRPr lang="ro-RO" sz="1800" dirty="0" smtClean="0">
              <a:solidFill>
                <a:schemeClr val="tx2"/>
              </a:solidFill>
              <a:sym typeface="Symbol"/>
            </a:endParaRPr>
          </a:p>
          <a:p>
            <a:pPr marL="0" indent="0">
              <a:buNone/>
            </a:pPr>
            <a:endParaRPr lang="ro-RO" sz="1800" dirty="0">
              <a:solidFill>
                <a:schemeClr val="tx2"/>
              </a:solidFill>
              <a:sym typeface="Symbol"/>
            </a:endParaRPr>
          </a:p>
          <a:p>
            <a:pPr marL="0" indent="0" algn="ctr">
              <a:buNone/>
            </a:pPr>
            <a:r>
              <a:rPr lang="ro-RO" sz="1800" b="1" i="1" dirty="0" smtClean="0">
                <a:solidFill>
                  <a:srgbClr val="C00000"/>
                </a:solidFill>
                <a:sym typeface="Symbol"/>
              </a:rPr>
              <a:t>Proiectele care nu vor obţine cel puţin scorul minim, vor fi respinse.</a:t>
            </a:r>
            <a:endParaRPr lang="en-US" sz="1800" b="1" i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998784" y="5022255"/>
            <a:ext cx="466867" cy="1860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98784" y="5208282"/>
            <a:ext cx="466867" cy="278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6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</a:t>
            </a:r>
            <a:r>
              <a:rPr lang="ro-RO" sz="2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Evaluare </a:t>
            </a:r>
            <a:r>
              <a:rPr lang="ro-RO" sz="2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documente adiţionale</a:t>
            </a:r>
            <a:br>
              <a:rPr lang="ro-RO" sz="2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9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DOAR proiecte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lvl="0" indent="0" algn="just">
              <a:buNone/>
            </a:pPr>
            <a:r>
              <a:rPr lang="ro-RO" sz="1800" dirty="0">
                <a:solidFill>
                  <a:prstClr val="black"/>
                </a:solidFill>
              </a:rPr>
              <a:t>În această ETAPĂ se va urmări conformitatea cu următoarele criterii eliminatorii</a:t>
            </a:r>
            <a:r>
              <a:rPr lang="ro-RO" sz="1800" dirty="0" smtClean="0">
                <a:solidFill>
                  <a:prstClr val="black"/>
                </a:solidFill>
              </a:rPr>
              <a:t>:</a:t>
            </a:r>
          </a:p>
          <a:p>
            <a:pPr marL="0" lvl="0" indent="0" algn="just">
              <a:buNone/>
            </a:pPr>
            <a:endParaRPr lang="ro-RO" sz="1800" dirty="0" smtClean="0">
              <a:solidFill>
                <a:prstClr val="black"/>
              </a:solidFill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o-RO" sz="1800" dirty="0" smtClean="0">
                <a:solidFill>
                  <a:prstClr val="black"/>
                </a:solidFill>
              </a:rPr>
              <a:t>Aplicanţii au depus toate documentele tehnice, în conformitate cu cerinţele Ghidului Aplicanţilor.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 smtClean="0">
                <a:solidFill>
                  <a:prstClr val="black"/>
                </a:solidFill>
              </a:rPr>
              <a:t>Documentaţia este întocmită în conformitate cu legislaţiile naţionale din ambele ţări.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 smtClean="0">
                <a:solidFill>
                  <a:prstClr val="black"/>
                </a:solidFill>
              </a:rPr>
              <a:t>Documentaţia tehnică este conformă cu activităţile de infrastructură descrise în cererea de finanţare.</a:t>
            </a:r>
          </a:p>
          <a:p>
            <a:pPr marL="0" lvl="0" indent="0" algn="just">
              <a:buNone/>
            </a:pPr>
            <a:endParaRPr lang="ro-RO" sz="18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ro-RO" sz="18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ro-RO" sz="1800" dirty="0">
                <a:solidFill>
                  <a:prstClr val="black"/>
                </a:solidFill>
              </a:rPr>
              <a:t>Pentru această etapă de verificare se vor utiliza </a:t>
            </a:r>
            <a:r>
              <a:rPr lang="ro-RO" sz="1800" dirty="0">
                <a:solidFill>
                  <a:srgbClr val="C00000"/>
                </a:solidFill>
              </a:rPr>
              <a:t>Listele de Verificare incluse în </a:t>
            </a:r>
            <a:r>
              <a:rPr lang="ro-RO" sz="1800" dirty="0" smtClean="0">
                <a:solidFill>
                  <a:srgbClr val="C00000"/>
                </a:solidFill>
              </a:rPr>
              <a:t>Ghidul Aplicanţilor HARD: ANEXA  J2 şi ANEXA  J4.</a:t>
            </a:r>
            <a:endParaRPr lang="ro-RO" sz="1800" dirty="0">
              <a:solidFill>
                <a:srgbClr val="C00000"/>
              </a:solidFill>
            </a:endParaRPr>
          </a:p>
          <a:p>
            <a:pPr marL="0" lvl="0" indent="0" algn="just">
              <a:buNone/>
            </a:pPr>
            <a:endParaRPr lang="ro-RO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92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704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Wingdings</vt:lpstr>
      <vt:lpstr>Office Theme</vt:lpstr>
      <vt:lpstr>Programul Operaţional Comun România-Republica Moldova 2014-2020</vt:lpstr>
      <vt:lpstr>Structurile responsabile de procesul de evaluare</vt:lpstr>
      <vt:lpstr>Structurile responsabile de procesul de evaluare</vt:lpstr>
      <vt:lpstr>Etapele Evaluării</vt:lpstr>
      <vt:lpstr>Etapa 1 – Verificare administrativă şi eligibilitate</vt:lpstr>
      <vt:lpstr>Etapa 2 – Evaluare tehnică şi financiară</vt:lpstr>
      <vt:lpstr>Etapa 2 – Evaluare tehnică şi financiară</vt:lpstr>
      <vt:lpstr>Etapa 3 – Evaluare documente adiţionale DOAR proiecte HARD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Silvia Prichici</dc:creator>
  <cp:lastModifiedBy>Ovidiu Ambros</cp:lastModifiedBy>
  <cp:revision>30</cp:revision>
  <dcterms:created xsi:type="dcterms:W3CDTF">2017-03-07T08:08:40Z</dcterms:created>
  <dcterms:modified xsi:type="dcterms:W3CDTF">2018-02-10T13:37:39Z</dcterms:modified>
</cp:coreProperties>
</file>