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68" r:id="rId4"/>
    <p:sldId id="262" r:id="rId5"/>
    <p:sldId id="263" r:id="rId6"/>
    <p:sldId id="265" r:id="rId7"/>
    <p:sldId id="269" r:id="rId8"/>
    <p:sldId id="270" r:id="rId9"/>
    <p:sldId id="258" r:id="rId10"/>
    <p:sldId id="260" r:id="rId11"/>
    <p:sldId id="261" r:id="rId12"/>
    <p:sldId id="266" r:id="rId13"/>
    <p:sldId id="267" r:id="rId14"/>
    <p:sldId id="271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9C3CEA-76A0-4301-A397-ED3C1B6AED29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80F2E-9320-4949-98D1-14891650C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3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ems.brctiasi.ro/ro_md/applications/applications-for-cal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et.adobe.com/reader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6120" y="1219200"/>
            <a:ext cx="7772400" cy="1371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Joint Operational </a:t>
            </a:r>
            <a:r>
              <a:rPr lang="en-US" sz="2800" b="1" dirty="0" err="1">
                <a:latin typeface="Arial" panose="020B0604020202020204" pitchFamily="34" charset="0"/>
                <a:cs typeface="Arial" pitchFamily="34" charset="0"/>
              </a:rPr>
              <a:t>Programme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latin typeface="Arial" panose="020B0604020202020204" pitchFamily="34" charset="0"/>
                <a:cs typeface="Arial" pitchFamily="34" charset="0"/>
              </a:rPr>
              <a:t>Romania–Republic of Moldova 2014 </a:t>
            </a:r>
            <a:r>
              <a:rPr lang="en-US" sz="2800" b="1" dirty="0">
                <a:latin typeface="Arial" panose="020B0604020202020204" pitchFamily="34" charset="0"/>
                <a:cs typeface="Arial" pitchFamily="34" charset="0"/>
              </a:rPr>
              <a:t>– 2020</a:t>
            </a: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160" y="30099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Depunerea pachetului de aplicație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72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Depunerea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on-line (EMS-ENI)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28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Conditii</a:t>
            </a:r>
            <a:r>
              <a:rPr lang="en-US" dirty="0" smtClean="0"/>
              <a:t> </a:t>
            </a:r>
            <a:r>
              <a:rPr lang="en-US" dirty="0" err="1" smtClean="0"/>
              <a:t>obligatorii</a:t>
            </a:r>
            <a:endParaRPr lang="en-US" dirty="0" smtClean="0"/>
          </a:p>
          <a:p>
            <a:r>
              <a:rPr lang="en-US" sz="2000" dirty="0" err="1" smtClean="0"/>
              <a:t>Depunerea</a:t>
            </a:r>
            <a:r>
              <a:rPr lang="en-US" sz="2000" dirty="0" smtClean="0"/>
              <a:t> on-line se face in </a:t>
            </a:r>
            <a:r>
              <a:rPr lang="en-US" sz="2000" dirty="0" err="1" smtClean="0"/>
              <a:t>platforma</a:t>
            </a:r>
            <a:r>
              <a:rPr lang="en-US" sz="2000" dirty="0" smtClean="0"/>
              <a:t> EMS, la </a:t>
            </a:r>
            <a:r>
              <a:rPr lang="en-US" sz="2000" dirty="0" err="1" smtClean="0"/>
              <a:t>adresa</a:t>
            </a:r>
            <a:r>
              <a:rPr lang="en-US" sz="2000" dirty="0"/>
              <a:t>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ems.brctiasi.ro/ro_md/applications/applications-for-call</a:t>
            </a:r>
            <a:endParaRPr lang="ro-RO" sz="2000" dirty="0" smtClean="0"/>
          </a:p>
          <a:p>
            <a:r>
              <a:rPr lang="ro-RO" sz="2000" dirty="0" smtClean="0"/>
              <a:t>Se va utiliza un browser modern, recomandabil Google Chrome min v62 sau Mozilla Firefox min v57</a:t>
            </a:r>
            <a:endParaRPr lang="en-US" sz="2000" dirty="0" smtClean="0"/>
          </a:p>
          <a:p>
            <a:r>
              <a:rPr lang="en-US" sz="2000" dirty="0" err="1"/>
              <a:t>Contul</a:t>
            </a:r>
            <a:r>
              <a:rPr lang="en-US" sz="2000" dirty="0"/>
              <a:t> de </a:t>
            </a:r>
            <a:r>
              <a:rPr lang="en-US" sz="2000" dirty="0" err="1"/>
              <a:t>utilizator</a:t>
            </a:r>
            <a:r>
              <a:rPr lang="en-US" sz="2000" dirty="0"/>
              <a:t> cu care se face </a:t>
            </a:r>
            <a:r>
              <a:rPr lang="en-US" sz="2000" dirty="0" err="1"/>
              <a:t>depunerea</a:t>
            </a:r>
            <a:r>
              <a:rPr lang="en-US" sz="2000" dirty="0"/>
              <a:t> </a:t>
            </a:r>
            <a:r>
              <a:rPr lang="en-US" sz="2000" dirty="0" err="1"/>
              <a:t>trebuie</a:t>
            </a:r>
            <a:r>
              <a:rPr lang="en-US" sz="2000" dirty="0"/>
              <a:t> in </a:t>
            </a:r>
            <a:r>
              <a:rPr lang="en-US" sz="2000" dirty="0" err="1"/>
              <a:t>prealabil</a:t>
            </a:r>
            <a:r>
              <a:rPr lang="en-US" sz="2000" dirty="0"/>
              <a:t> </a:t>
            </a:r>
            <a:r>
              <a:rPr lang="en-US" sz="2000" dirty="0" err="1"/>
              <a:t>validat</a:t>
            </a:r>
            <a:r>
              <a:rPr lang="en-US" sz="2000" dirty="0"/>
              <a:t> de </a:t>
            </a:r>
            <a:r>
              <a:rPr lang="en-US" sz="2000" dirty="0" err="1"/>
              <a:t>catre</a:t>
            </a:r>
            <a:r>
              <a:rPr lang="en-US" sz="2000" dirty="0"/>
              <a:t> </a:t>
            </a:r>
            <a:r>
              <a:rPr lang="en-US" sz="2000" dirty="0" err="1"/>
              <a:t>administratorul</a:t>
            </a:r>
            <a:r>
              <a:rPr lang="en-US" sz="2000" dirty="0"/>
              <a:t> EMS</a:t>
            </a:r>
          </a:p>
          <a:p>
            <a:r>
              <a:rPr lang="en-US" sz="2000" dirty="0" err="1" smtClean="0"/>
              <a:t>Apelul</a:t>
            </a:r>
            <a:r>
              <a:rPr lang="en-US" sz="2000" dirty="0" smtClean="0"/>
              <a:t> </a:t>
            </a:r>
            <a:r>
              <a:rPr lang="en-US" sz="2000" dirty="0" err="1" smtClean="0"/>
              <a:t>trebuie</a:t>
            </a:r>
            <a:r>
              <a:rPr lang="en-US" sz="2000" dirty="0" smtClean="0"/>
              <a:t> </a:t>
            </a:r>
            <a:r>
              <a:rPr lang="en-US" sz="2000" dirty="0" err="1" smtClean="0"/>
              <a:t>sa</a:t>
            </a:r>
            <a:r>
              <a:rPr lang="en-US" sz="2000" dirty="0" smtClean="0"/>
              <a:t> fie in </a:t>
            </a:r>
            <a:r>
              <a:rPr lang="en-US" sz="2000" dirty="0" err="1" smtClean="0"/>
              <a:t>starea</a:t>
            </a:r>
            <a:r>
              <a:rPr lang="en-US" sz="2000" dirty="0" smtClean="0"/>
              <a:t> </a:t>
            </a:r>
            <a:r>
              <a:rPr lang="en-US" sz="2000" i="1" dirty="0" smtClean="0"/>
              <a:t>Open (</a:t>
            </a:r>
            <a:r>
              <a:rPr lang="en-US" sz="2000" i="1" dirty="0" err="1" smtClean="0"/>
              <a:t>deschis</a:t>
            </a:r>
            <a:r>
              <a:rPr lang="en-US" sz="2000" i="1" dirty="0" smtClean="0"/>
              <a:t>)</a:t>
            </a:r>
          </a:p>
          <a:p>
            <a:r>
              <a:rPr lang="en-US" sz="2000" dirty="0" err="1" smtClean="0"/>
              <a:t>Inchidere</a:t>
            </a:r>
            <a:r>
              <a:rPr lang="en-US" sz="2000" dirty="0" smtClean="0"/>
              <a:t> </a:t>
            </a:r>
            <a:r>
              <a:rPr lang="en-US" sz="2000" dirty="0" err="1" smtClean="0"/>
              <a:t>apeluri</a:t>
            </a:r>
            <a:r>
              <a:rPr lang="en-US" sz="2000" dirty="0" smtClean="0"/>
              <a:t> 1 </a:t>
            </a:r>
            <a:r>
              <a:rPr lang="en-US" sz="2000" dirty="0" err="1" smtClean="0"/>
              <a:t>si</a:t>
            </a:r>
            <a:r>
              <a:rPr lang="en-US" sz="2000" dirty="0" smtClean="0"/>
              <a:t> 2</a:t>
            </a:r>
            <a:r>
              <a:rPr lang="en-US" sz="2000" i="1" dirty="0" smtClean="0"/>
              <a:t>: </a:t>
            </a:r>
            <a:r>
              <a:rPr lang="en-US" sz="2000" dirty="0" smtClean="0"/>
              <a:t>7 Mai 2018, </a:t>
            </a:r>
            <a:r>
              <a:rPr lang="en-US" sz="2000" dirty="0" err="1" smtClean="0"/>
              <a:t>ora</a:t>
            </a:r>
            <a:r>
              <a:rPr lang="en-US" sz="2000" dirty="0" smtClean="0"/>
              <a:t> 16.00</a:t>
            </a:r>
            <a:r>
              <a:rPr lang="ro-RO" sz="2000" dirty="0" smtClean="0"/>
              <a:t> (ora României)</a:t>
            </a: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52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Depunerea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on-line (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EMS-ENI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057401"/>
            <a:ext cx="8953500" cy="24605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240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3039"/>
            <a:ext cx="7848600" cy="5545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387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Depunerea în format tipărit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o-RO" sz="1600" dirty="0" smtClean="0"/>
              <a:t>Documentele trebuie trimise în plic sigilat</a:t>
            </a:r>
          </a:p>
          <a:p>
            <a:pPr marL="0" indent="0">
              <a:buNone/>
            </a:pPr>
            <a:r>
              <a:rPr lang="ro-RO" sz="1600" dirty="0" smtClean="0"/>
              <a:t>Pe plic trebuie obligatoriu menționate următoarele:</a:t>
            </a:r>
          </a:p>
          <a:p>
            <a:r>
              <a:rPr lang="ro-RO" sz="1600" dirty="0" smtClean="0"/>
              <a:t>Numărul apelului de proiecte și numărul priorității</a:t>
            </a:r>
          </a:p>
          <a:p>
            <a:r>
              <a:rPr lang="ro-RO" sz="1600" dirty="0" smtClean="0"/>
              <a:t>Tipul proiectului: HARD sau SOFT</a:t>
            </a:r>
          </a:p>
          <a:p>
            <a:r>
              <a:rPr lang="ro-RO" sz="1600" dirty="0" smtClean="0"/>
              <a:t>Titlul proiectului</a:t>
            </a:r>
          </a:p>
          <a:p>
            <a:r>
              <a:rPr lang="ro-RO" sz="1600" dirty="0" smtClean="0"/>
              <a:t>Numele aplicantului (in limba ENGLEZĂ)</a:t>
            </a:r>
          </a:p>
          <a:p>
            <a:r>
              <a:rPr lang="ro-RO" sz="1600" dirty="0" smtClean="0"/>
              <a:t>Numărul unic de înregistrare (generat automat de către EMS după finalizarea înregistrării on-line)</a:t>
            </a:r>
          </a:p>
          <a:p>
            <a:pPr marL="0" indent="0">
              <a:buNone/>
            </a:pPr>
            <a:endParaRPr lang="ro-RO" sz="1600" dirty="0"/>
          </a:p>
          <a:p>
            <a:pPr marL="0" indent="0">
              <a:buNone/>
            </a:pPr>
            <a:r>
              <a:rPr lang="ro-RO" sz="1600" dirty="0" smtClean="0"/>
              <a:t>Adresa:</a:t>
            </a:r>
          </a:p>
          <a:p>
            <a:pPr marL="0" indent="0">
              <a:buNone/>
            </a:pPr>
            <a:r>
              <a:rPr lang="ro-RO" sz="1600" dirty="0"/>
              <a:t>Secretariatul Tehnic Comun</a:t>
            </a:r>
            <a:endParaRPr lang="ro-RO" sz="1600" dirty="0" smtClean="0"/>
          </a:p>
          <a:p>
            <a:pPr marL="0" indent="0">
              <a:buNone/>
            </a:pPr>
            <a:r>
              <a:rPr lang="ro-RO" sz="1600" dirty="0" smtClean="0"/>
              <a:t>Biroul Regional pentru Cooperare Transfrontalieră Iași </a:t>
            </a:r>
          </a:p>
          <a:p>
            <a:pPr marL="0" indent="0">
              <a:buNone/>
            </a:pPr>
            <a:r>
              <a:rPr lang="ro-RO" sz="1600" dirty="0" smtClean="0"/>
              <a:t>Strada Dimitrie Ralet, nr. 2A, cod poștal 700108</a:t>
            </a:r>
          </a:p>
          <a:p>
            <a:pPr marL="0" indent="0">
              <a:buNone/>
            </a:pPr>
            <a:r>
              <a:rPr lang="ro-RO" sz="1600" dirty="0" smtClean="0"/>
              <a:t>Iași, județul Iași, ROMÂNIA</a:t>
            </a:r>
          </a:p>
          <a:p>
            <a:pPr marL="0" indent="0">
              <a:buNone/>
            </a:pPr>
            <a:r>
              <a:rPr lang="ro-RO" sz="1600" dirty="0" smtClean="0"/>
              <a:t>Telefon: +40 232 270646</a:t>
            </a:r>
          </a:p>
          <a:p>
            <a:pPr marL="0" indent="0">
              <a:buNone/>
            </a:pPr>
            <a:r>
              <a:rPr lang="ro-RO" sz="1600" dirty="0" smtClean="0"/>
              <a:t>Fax: +40 232 2</a:t>
            </a:r>
            <a:r>
              <a:rPr lang="en-US" sz="1600" smtClean="0"/>
              <a:t>6</a:t>
            </a:r>
            <a:r>
              <a:rPr lang="ro-RO" sz="1600" smtClean="0"/>
              <a:t>0 </a:t>
            </a:r>
            <a:r>
              <a:rPr lang="ro-RO" sz="1600" dirty="0" smtClean="0"/>
              <a:t>646</a:t>
            </a:r>
          </a:p>
          <a:p>
            <a:pPr marL="0" indent="0">
              <a:buNone/>
            </a:pPr>
            <a:r>
              <a:rPr lang="ro-RO" sz="1600" dirty="0" smtClean="0"/>
              <a:t>În atenția: Coordonator CSP pentru proiectele HARD / SOFT</a:t>
            </a:r>
          </a:p>
          <a:p>
            <a:pPr marL="0" indent="0">
              <a:buNone/>
            </a:pPr>
            <a:endParaRPr lang="ro-RO" sz="1600" dirty="0" smtClean="0"/>
          </a:p>
        </p:txBody>
      </p:sp>
    </p:spTree>
    <p:extLst>
      <p:ext uri="{BB962C8B-B14F-4D97-AF65-F5344CB8AC3E}">
        <p14:creationId xmlns:p14="http://schemas.microsoft.com/office/powerpoint/2010/main" val="169284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/>
          <a:lstStyle/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Vă 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999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Calendar </a:t>
            </a: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apeluri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proiecte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4951446"/>
              </p:ext>
            </p:extLst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343400"/>
                <a:gridCol w="1905000"/>
                <a:gridCol w="1981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Actiuni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Apel</a:t>
                      </a:r>
                      <a:r>
                        <a:rPr lang="en-US" baseline="0" dirty="0" smtClean="0"/>
                        <a:t> HARD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Apel</a:t>
                      </a:r>
                      <a:r>
                        <a:rPr lang="en-US" baseline="0" dirty="0" smtClean="0"/>
                        <a:t> SOFT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1) </a:t>
                      </a:r>
                      <a:r>
                        <a:rPr lang="en-US" sz="1600" dirty="0" err="1" smtClean="0"/>
                        <a:t>Lansare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apel</a:t>
                      </a:r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 </a:t>
                      </a:r>
                      <a:r>
                        <a:rPr lang="en-US" sz="1600" dirty="0" err="1" smtClean="0"/>
                        <a:t>Decembrie</a:t>
                      </a:r>
                      <a:r>
                        <a:rPr lang="en-US" sz="1600" dirty="0" smtClean="0"/>
                        <a:t> 2017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smtClean="0"/>
                        <a:t>2)</a:t>
                      </a:r>
                      <a:r>
                        <a:rPr lang="en-US" sz="1600" baseline="0" smtClean="0"/>
                        <a:t> Helpdesk</a:t>
                      </a:r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21 </a:t>
                      </a:r>
                      <a:r>
                        <a:rPr lang="en-US" sz="1600" dirty="0" err="1" smtClean="0"/>
                        <a:t>Decembrie</a:t>
                      </a:r>
                      <a:r>
                        <a:rPr lang="en-US" sz="1600" dirty="0" smtClean="0"/>
                        <a:t> 2017 – 27 </a:t>
                      </a:r>
                      <a:r>
                        <a:rPr lang="en-US" sz="1600" dirty="0" err="1" smtClean="0"/>
                        <a:t>Aprilie</a:t>
                      </a:r>
                      <a:r>
                        <a:rPr lang="en-US" sz="1600" dirty="0" smtClean="0"/>
                        <a:t> 2018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3)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Sesiuni</a:t>
                      </a:r>
                      <a:r>
                        <a:rPr lang="en-US" sz="1600" baseline="0" dirty="0" smtClean="0"/>
                        <a:t> de </a:t>
                      </a:r>
                      <a:r>
                        <a:rPr lang="en-US" sz="1600" baseline="0" dirty="0" err="1" smtClean="0"/>
                        <a:t>informare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o-RO" sz="1600" baseline="0" dirty="0" smtClean="0"/>
                        <a:t>ș</a:t>
                      </a:r>
                      <a:r>
                        <a:rPr lang="en-US" sz="1600" baseline="0" dirty="0" err="1" smtClean="0"/>
                        <a:t>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instruire</a:t>
                      </a:r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Februarie</a:t>
                      </a:r>
                      <a:r>
                        <a:rPr lang="en-US" sz="1600" dirty="0" smtClean="0"/>
                        <a:t> – </a:t>
                      </a:r>
                      <a:r>
                        <a:rPr lang="en-US" sz="1600" dirty="0" err="1" smtClean="0"/>
                        <a:t>Aprilie</a:t>
                      </a:r>
                      <a:r>
                        <a:rPr lang="en-US" sz="1600" dirty="0" smtClean="0"/>
                        <a:t>  2018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4) </a:t>
                      </a:r>
                      <a:r>
                        <a:rPr lang="en-US" sz="1600" dirty="0" err="1" smtClean="0"/>
                        <a:t>Dat</a:t>
                      </a:r>
                      <a:r>
                        <a:rPr lang="ro-RO" sz="1600" dirty="0" smtClean="0"/>
                        <a:t>ă</a:t>
                      </a:r>
                      <a:r>
                        <a:rPr lang="en-US" sz="1600" dirty="0" smtClean="0"/>
                        <a:t> limit</a:t>
                      </a:r>
                      <a:r>
                        <a:rPr lang="ro-RO" sz="1600" dirty="0" smtClean="0"/>
                        <a:t>ă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depunere</a:t>
                      </a:r>
                      <a:r>
                        <a:rPr lang="en-US" sz="1600" baseline="0" dirty="0" smtClean="0"/>
                        <a:t> on-line (</a:t>
                      </a:r>
                      <a:r>
                        <a:rPr lang="ro-RO" sz="1600" baseline="0" dirty="0" smtClean="0"/>
                        <a:t>î</a:t>
                      </a:r>
                      <a:r>
                        <a:rPr lang="en-US" sz="1600" baseline="0" dirty="0" err="1" smtClean="0"/>
                        <a:t>nchidere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apeluri</a:t>
                      </a:r>
                      <a:r>
                        <a:rPr lang="en-US" sz="1600" baseline="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 Mai 2018</a:t>
                      </a:r>
                      <a:r>
                        <a:rPr lang="ro-RO" sz="1600" b="1" dirty="0" smtClean="0"/>
                        <a:t>, 16:00</a:t>
                      </a:r>
                      <a:r>
                        <a:rPr lang="ro-RO" sz="1600" b="1" baseline="0" dirty="0" smtClean="0"/>
                        <a:t> (ora României)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5) </a:t>
                      </a:r>
                      <a:r>
                        <a:rPr lang="en-US" sz="1600" dirty="0" err="1" smtClean="0"/>
                        <a:t>Dat</a:t>
                      </a:r>
                      <a:r>
                        <a:rPr lang="ro-RO" sz="1600" dirty="0" smtClean="0"/>
                        <a:t>ă</a:t>
                      </a:r>
                      <a:r>
                        <a:rPr lang="en-US" sz="1600" dirty="0" smtClean="0"/>
                        <a:t> limit</a:t>
                      </a:r>
                      <a:r>
                        <a:rPr lang="ro-RO" sz="1600" dirty="0" smtClean="0"/>
                        <a:t>ă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depunere</a:t>
                      </a:r>
                      <a:r>
                        <a:rPr lang="en-US" sz="1600" baseline="0" dirty="0" smtClean="0"/>
                        <a:t>  </a:t>
                      </a:r>
                      <a:r>
                        <a:rPr lang="ro-RO" sz="1600" baseline="0" dirty="0" smtClean="0"/>
                        <a:t>- varianta tipărită</a:t>
                      </a:r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11 Mai 2018</a:t>
                      </a:r>
                      <a:r>
                        <a:rPr lang="ro-RO" sz="1600" dirty="0" smtClean="0"/>
                        <a:t>, 16:00 (ora României)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6) Etape depunere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2</a:t>
                      </a:r>
                      <a:r>
                        <a:rPr lang="ro-RO" sz="1600" dirty="0" smtClean="0"/>
                        <a:t> etape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1600" b="1" dirty="0" smtClean="0"/>
                        <a:t>1</a:t>
                      </a:r>
                      <a:r>
                        <a:rPr lang="ro-RO" sz="1600" dirty="0" smtClean="0"/>
                        <a:t> etapă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7</a:t>
                      </a:r>
                      <a:r>
                        <a:rPr lang="en-US" sz="1600" dirty="0" smtClean="0"/>
                        <a:t>) </a:t>
                      </a:r>
                      <a:r>
                        <a:rPr lang="en-US" sz="1600" dirty="0" err="1" smtClean="0"/>
                        <a:t>Evaluare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</a:t>
                      </a:r>
                      <a:r>
                        <a:rPr lang="en-US" sz="1600" dirty="0" smtClean="0"/>
                        <a:t> pa</a:t>
                      </a:r>
                      <a:r>
                        <a:rPr lang="ro-RO" sz="1600" dirty="0" smtClean="0"/>
                        <a:t>și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</a:t>
                      </a:r>
                      <a:r>
                        <a:rPr lang="en-US" sz="1600" dirty="0" smtClean="0"/>
                        <a:t> </a:t>
                      </a:r>
                      <a:r>
                        <a:rPr lang="ro-RO" sz="1600" dirty="0" smtClean="0"/>
                        <a:t>pași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4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Etape depunere Apel 1 proiecte Hard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374450"/>
              </p:ext>
            </p:extLst>
          </p:nvPr>
        </p:nvGraphicFramePr>
        <p:xfrm>
          <a:off x="685800" y="1676400"/>
          <a:ext cx="7772400" cy="2675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676400"/>
                <a:gridCol w="2057400"/>
                <a:gridCol w="2667000"/>
              </a:tblGrid>
              <a:tr h="402182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Etapă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Format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Data limită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Documente</a:t>
                      </a:r>
                      <a:endParaRPr lang="en-US" sz="1600" dirty="0"/>
                    </a:p>
                  </a:txBody>
                  <a:tcPr/>
                </a:tc>
              </a:tr>
              <a:tr h="402182"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Etapa 1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On-line</a:t>
                      </a:r>
                      <a:r>
                        <a:rPr lang="ro-RO" sz="1600" baseline="0" dirty="0" smtClean="0"/>
                        <a:t> </a:t>
                      </a:r>
                    </a:p>
                    <a:p>
                      <a:r>
                        <a:rPr lang="ro-RO" sz="1600" baseline="0" dirty="0" smtClean="0"/>
                        <a:t>&amp;</a:t>
                      </a:r>
                    </a:p>
                    <a:p>
                      <a:r>
                        <a:rPr lang="ro-RO" sz="1600" baseline="0" dirty="0" smtClean="0"/>
                        <a:t>format tipărit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7 Mai 2018, 16:00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Pachetul de aplicație</a:t>
                      </a:r>
                    </a:p>
                    <a:p>
                      <a:r>
                        <a:rPr lang="ro-RO" sz="1600" dirty="0" smtClean="0"/>
                        <a:t>(cererea</a:t>
                      </a:r>
                      <a:r>
                        <a:rPr lang="ro-RO" sz="1600" baseline="0" dirty="0" smtClean="0"/>
                        <a:t> de finanțare + documente suport)</a:t>
                      </a:r>
                      <a:endParaRPr lang="ro-RO" sz="1600" dirty="0" smtClean="0"/>
                    </a:p>
                    <a:p>
                      <a:r>
                        <a:rPr lang="ro-RO" sz="1600" i="1" dirty="0" smtClean="0"/>
                        <a:t>(Ghid,</a:t>
                      </a:r>
                      <a:r>
                        <a:rPr lang="ro-RO" sz="1600" i="1" baseline="0" dirty="0" smtClean="0"/>
                        <a:t> secțiunea 2.6.6)</a:t>
                      </a:r>
                      <a:endParaRPr lang="en-US" sz="1600" i="1" dirty="0"/>
                    </a:p>
                  </a:txBody>
                  <a:tcPr/>
                </a:tc>
              </a:tr>
              <a:tr h="57989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dirty="0" smtClean="0"/>
                        <a:t>11 Mai 2018, 16:00</a:t>
                      </a:r>
                      <a:endParaRPr lang="en-US" sz="16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06546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Etapa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On-line</a:t>
                      </a:r>
                      <a:r>
                        <a:rPr lang="ro-RO" sz="1600" baseline="0" dirty="0" smtClean="0"/>
                        <a:t> </a:t>
                      </a:r>
                    </a:p>
                    <a:p>
                      <a:r>
                        <a:rPr lang="ro-RO" sz="1600" baseline="0" dirty="0" smtClean="0"/>
                        <a:t>&amp;</a:t>
                      </a:r>
                    </a:p>
                    <a:p>
                      <a:r>
                        <a:rPr lang="ro-RO" sz="1600" baseline="0" dirty="0" smtClean="0"/>
                        <a:t>format tipărit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Data specificată de C</a:t>
                      </a:r>
                      <a:r>
                        <a:rPr lang="en-US" sz="1600" dirty="0" err="1" smtClean="0"/>
                        <a:t>omitetul</a:t>
                      </a:r>
                      <a:r>
                        <a:rPr lang="en-US" sz="1600" baseline="0" dirty="0" smtClean="0"/>
                        <a:t> de </a:t>
                      </a:r>
                      <a:r>
                        <a:rPr lang="ro-RO" sz="1600" dirty="0" smtClean="0"/>
                        <a:t>S</a:t>
                      </a:r>
                      <a:r>
                        <a:rPr lang="en-US" sz="1600" dirty="0" err="1" smtClean="0"/>
                        <a:t>electie</a:t>
                      </a:r>
                      <a:r>
                        <a:rPr lang="en-US" sz="1600" dirty="0" smtClean="0"/>
                        <a:t> a </a:t>
                      </a:r>
                      <a:r>
                        <a:rPr lang="ro-RO" sz="1600" dirty="0" smtClean="0"/>
                        <a:t>P</a:t>
                      </a:r>
                      <a:r>
                        <a:rPr lang="en-US" sz="1600" dirty="0" err="1" smtClean="0"/>
                        <a:t>roiectelor</a:t>
                      </a:r>
                      <a:r>
                        <a:rPr lang="en-US" sz="1600" dirty="0" smtClean="0"/>
                        <a:t> (CSP)</a:t>
                      </a:r>
                      <a:r>
                        <a:rPr lang="ro-RO" sz="1600" dirty="0" smtClean="0"/>
                        <a:t> în notificare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Documente suplimentare (tehnico-economice)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i="1" dirty="0" smtClean="0"/>
                        <a:t>(Ghid,</a:t>
                      </a:r>
                      <a:r>
                        <a:rPr lang="ro-RO" sz="1600" i="1" baseline="0" dirty="0" smtClean="0"/>
                        <a:t> secțiunea 2.6.7)</a:t>
                      </a:r>
                      <a:endParaRPr lang="en-US" sz="1600" i="1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4114800"/>
            <a:ext cx="8305800" cy="1752600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endParaRPr lang="ro-RO" sz="1200" u="sng" dirty="0"/>
          </a:p>
          <a:p>
            <a:pPr marL="457200" lvl="1" indent="0">
              <a:buNone/>
            </a:pPr>
            <a:r>
              <a:rPr lang="ro-RO" sz="1800" dirty="0">
                <a:solidFill>
                  <a:srgbClr val="C00000"/>
                </a:solidFill>
              </a:rPr>
              <a:t>! ATENȚIE</a:t>
            </a:r>
          </a:p>
          <a:p>
            <a:pPr lvl="1">
              <a:buFont typeface="Wingdings" pitchFamily="2" charset="2"/>
              <a:buChar char="ü"/>
            </a:pPr>
            <a:r>
              <a:rPr lang="ro-RO" sz="1500" dirty="0"/>
              <a:t>Toate documentele depuse on-line trebuie să fie identice cu cele depuse în format tipărit</a:t>
            </a:r>
          </a:p>
          <a:p>
            <a:pPr>
              <a:buFont typeface="Wingdings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20038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Etape depunere Apel 2 proiecte SOFT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395954"/>
              </p:ext>
            </p:extLst>
          </p:nvPr>
        </p:nvGraphicFramePr>
        <p:xfrm>
          <a:off x="685800" y="1676400"/>
          <a:ext cx="7772400" cy="19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676400"/>
                <a:gridCol w="2057400"/>
                <a:gridCol w="2667000"/>
              </a:tblGrid>
              <a:tr h="436880"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Etapă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Format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Data limită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Documente</a:t>
                      </a:r>
                      <a:endParaRPr lang="en-US" sz="1600" dirty="0"/>
                    </a:p>
                  </a:txBody>
                  <a:tcPr/>
                </a:tc>
              </a:tr>
              <a:tr h="436880"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Etapa 1</a:t>
                      </a:r>
                      <a:r>
                        <a:rPr lang="en-US" sz="1600" dirty="0" smtClean="0"/>
                        <a:t> (</a:t>
                      </a:r>
                      <a:r>
                        <a:rPr lang="en-US" sz="1600" dirty="0" err="1" smtClean="0"/>
                        <a:t>unica</a:t>
                      </a:r>
                      <a:r>
                        <a:rPr lang="en-US" sz="1600" dirty="0" smtClean="0"/>
                        <a:t>)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On-line</a:t>
                      </a:r>
                      <a:r>
                        <a:rPr lang="ro-RO" sz="1600" baseline="0" dirty="0" smtClean="0"/>
                        <a:t> </a:t>
                      </a:r>
                    </a:p>
                    <a:p>
                      <a:r>
                        <a:rPr lang="ro-RO" sz="1600" baseline="0" dirty="0" smtClean="0"/>
                        <a:t>&amp;</a:t>
                      </a:r>
                    </a:p>
                    <a:p>
                      <a:r>
                        <a:rPr lang="ro-RO" sz="1600" baseline="0" dirty="0" smtClean="0"/>
                        <a:t>format tipărit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7 Mai 2018, 16:00</a:t>
                      </a:r>
                      <a:endParaRPr lang="en-US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1600" dirty="0" smtClean="0"/>
                        <a:t>Pachetul de aplicație</a:t>
                      </a:r>
                    </a:p>
                    <a:p>
                      <a:r>
                        <a:rPr lang="ro-RO" sz="1600" dirty="0" smtClean="0"/>
                        <a:t>(cererea</a:t>
                      </a:r>
                      <a:r>
                        <a:rPr lang="ro-RO" sz="1600" baseline="0" dirty="0" smtClean="0"/>
                        <a:t> de finanțare + documente suport)</a:t>
                      </a:r>
                      <a:endParaRPr lang="ro-RO" sz="1600" dirty="0" smtClean="0"/>
                    </a:p>
                    <a:p>
                      <a:r>
                        <a:rPr lang="ro-RO" sz="1600" i="1" dirty="0" smtClean="0"/>
                        <a:t>(Ghid,</a:t>
                      </a:r>
                      <a:r>
                        <a:rPr lang="ro-RO" sz="1600" i="1" baseline="0" dirty="0" smtClean="0"/>
                        <a:t> secțiunea 2.6.6)</a:t>
                      </a:r>
                      <a:endParaRPr lang="en-US" sz="1600" i="1" dirty="0"/>
                    </a:p>
                  </a:txBody>
                  <a:tcPr/>
                </a:tc>
              </a:tr>
              <a:tr h="4368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600" dirty="0" smtClean="0"/>
                        <a:t>11 Mai 2018, 16:00</a:t>
                      </a:r>
                      <a:endParaRPr lang="en-US" sz="16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688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28600" y="3657600"/>
            <a:ext cx="8305800" cy="1981200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endParaRPr lang="ro-RO" sz="1200" u="sng" dirty="0"/>
          </a:p>
          <a:p>
            <a:pPr marL="457200" lvl="1" indent="0">
              <a:buNone/>
            </a:pPr>
            <a:r>
              <a:rPr lang="ro-RO" sz="1600" dirty="0" smtClean="0">
                <a:solidFill>
                  <a:srgbClr val="C00000"/>
                </a:solidFill>
              </a:rPr>
              <a:t>! ATENȚIE</a:t>
            </a:r>
          </a:p>
          <a:p>
            <a:pPr lvl="1">
              <a:buFont typeface="Wingdings" pitchFamily="2" charset="2"/>
              <a:buChar char="ü"/>
            </a:pPr>
            <a:r>
              <a:rPr lang="ro-RO" sz="1400" dirty="0" smtClean="0"/>
              <a:t>Toate documentele depuse on-line trebuie să fie identice cu cele depuse în format tipărit</a:t>
            </a:r>
          </a:p>
          <a:p>
            <a:pPr lvl="1">
              <a:buFont typeface="Wingdings" pitchFamily="2" charset="2"/>
              <a:buChar char="ü"/>
            </a:pPr>
            <a:endParaRPr lang="ro-RO" sz="1400" dirty="0" smtClean="0"/>
          </a:p>
          <a:p>
            <a:pPr>
              <a:buFont typeface="Wingdings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9668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Documente depuse în etapa 1 – 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 1 &amp; 2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o-RO" sz="1600" dirty="0" smtClean="0"/>
              <a:t>Cererea de finanțare + Matricea </a:t>
            </a:r>
            <a:r>
              <a:rPr lang="ro-RO" sz="1600" dirty="0"/>
              <a:t>cadru logic + Bugetul </a:t>
            </a:r>
            <a:endParaRPr lang="ro-RO" sz="1600" dirty="0" smtClean="0"/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Declarația Aplicantului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Declarațiile de parteneriat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Statute sau alte documente relevante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Bilanțul și contul de profit și pierdere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Certificate de înregistrare fiscală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Certificate privind lipsa datoriilor la bugetul de stat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Certif</a:t>
            </a:r>
            <a:r>
              <a:rPr lang="en-US" sz="1600" dirty="0" err="1" smtClean="0"/>
              <a:t>i</a:t>
            </a:r>
            <a:r>
              <a:rPr lang="ro-RO" sz="1600" dirty="0" smtClean="0"/>
              <a:t>cate </a:t>
            </a:r>
            <a:r>
              <a:rPr lang="ro-RO" sz="1600" dirty="0"/>
              <a:t>privind lipsa datoriilor la </a:t>
            </a:r>
            <a:r>
              <a:rPr lang="ro-RO" sz="1600" dirty="0" smtClean="0"/>
              <a:t>bugetul local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Formularul (de auto-evaluare) privind ajutorul de stat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Fișele de post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Devizul de cheltuieli pentru componenta de infrastructură</a:t>
            </a:r>
            <a:r>
              <a:rPr lang="en-US" sz="1600" dirty="0" smtClean="0"/>
              <a:t> (</a:t>
            </a:r>
            <a:r>
              <a:rPr lang="en-US" sz="1600" dirty="0" err="1" smtClean="0"/>
              <a:t>valabil</a:t>
            </a:r>
            <a:r>
              <a:rPr lang="en-US" sz="1600" dirty="0" smtClean="0"/>
              <a:t> </a:t>
            </a:r>
            <a:r>
              <a:rPr lang="en-US" sz="1600" dirty="0" err="1" smtClean="0"/>
              <a:t>doar</a:t>
            </a:r>
            <a:r>
              <a:rPr lang="en-US" sz="1600" dirty="0" smtClean="0"/>
              <a:t> </a:t>
            </a:r>
            <a:r>
              <a:rPr lang="en-US" sz="1600" dirty="0" err="1" smtClean="0"/>
              <a:t>pentru</a:t>
            </a:r>
            <a:r>
              <a:rPr lang="en-US" sz="1600" dirty="0" smtClean="0"/>
              <a:t>  </a:t>
            </a:r>
            <a:r>
              <a:rPr lang="en-US" sz="1600" dirty="0" err="1"/>
              <a:t>A</a:t>
            </a:r>
            <a:r>
              <a:rPr lang="en-US" sz="1600" dirty="0" err="1" smtClean="0"/>
              <a:t>pel</a:t>
            </a:r>
            <a:r>
              <a:rPr lang="en-US" sz="1600" dirty="0" smtClean="0"/>
              <a:t> 1 Hard)</a:t>
            </a:r>
            <a:endParaRPr lang="ro-RO" sz="1600" dirty="0" smtClean="0"/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Justificarea costurilor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Planul financiar al proiectului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/>
              <a:t>Împuternicire </a:t>
            </a:r>
            <a:r>
              <a:rPr lang="en-US" sz="1600" dirty="0"/>
              <a:t>/</a:t>
            </a:r>
            <a:r>
              <a:rPr lang="en-US" sz="1600" dirty="0" err="1"/>
              <a:t>mandat</a:t>
            </a:r>
            <a:r>
              <a:rPr lang="en-US" sz="1600" dirty="0"/>
              <a:t> /</a:t>
            </a:r>
            <a:r>
              <a:rPr lang="en-US" sz="1600" dirty="0" err="1"/>
              <a:t>dispozi</a:t>
            </a:r>
            <a:r>
              <a:rPr lang="ro-RO" sz="1600" dirty="0"/>
              <a:t>ț</a:t>
            </a:r>
            <a:r>
              <a:rPr lang="en-US" sz="1600" dirty="0" err="1"/>
              <a:t>ie</a:t>
            </a:r>
            <a:r>
              <a:rPr lang="en-US" sz="1600" dirty="0"/>
              <a:t> /</a:t>
            </a:r>
            <a:r>
              <a:rPr lang="en-US" sz="1600" dirty="0" err="1"/>
              <a:t>decizie</a:t>
            </a:r>
            <a:r>
              <a:rPr lang="ro-RO" sz="1600" dirty="0" smtClean="0"/>
              <a:t> pentru semnarea documentelor (dacă persoana care le semnează este alta decât reprezentan</a:t>
            </a:r>
            <a:r>
              <a:rPr lang="en-US" sz="1600" dirty="0" smtClean="0"/>
              <a:t>t</a:t>
            </a:r>
            <a:r>
              <a:rPr lang="ro-RO" sz="1600" dirty="0" smtClean="0"/>
              <a:t>ul legal)</a:t>
            </a:r>
          </a:p>
          <a:p>
            <a:pPr>
              <a:buFont typeface="Wingdings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63945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Documente depuse în etapa 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Apel 1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o-RO" sz="1600" dirty="0" smtClean="0"/>
              <a:t>Studiul de Fezabilitate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Evaluarea privind impactul asupra mediului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Autorizația de construire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Alte acorduri, aprobări, autorizații necesare, altele decât cele incluse în Studiul de fezabilitate</a:t>
            </a:r>
          </a:p>
          <a:p>
            <a:pPr>
              <a:buFont typeface="Wingdings" pitchFamily="2" charset="2"/>
              <a:buChar char="ü"/>
            </a:pPr>
            <a:r>
              <a:rPr lang="ro-RO" sz="1600" dirty="0" smtClean="0"/>
              <a:t>Dovada dreptului de proprietate (valabil pentru toate locațiile unde vor fi executate lucrări de infrastructură sau unde vor fi instalate echipamente cu o valoare mai mare de 60,000 EUR)</a:t>
            </a:r>
          </a:p>
          <a:p>
            <a:pPr lvl="1">
              <a:buFont typeface="Arial" pitchFamily="34" charset="0"/>
              <a:buChar char="•"/>
            </a:pPr>
            <a:r>
              <a:rPr lang="ro-RO" sz="1400" dirty="0" smtClean="0"/>
              <a:t>Actele legale care atestă dreptul asupra locațiilor (valabilitate până în 2032)</a:t>
            </a:r>
          </a:p>
          <a:p>
            <a:pPr lvl="1">
              <a:buFont typeface="Arial" pitchFamily="34" charset="0"/>
              <a:buChar char="•"/>
            </a:pPr>
            <a:r>
              <a:rPr lang="ro-RO" sz="1400" dirty="0" smtClean="0"/>
              <a:t>Extrase din registre publice (extrase de carte funciară)</a:t>
            </a:r>
          </a:p>
          <a:p>
            <a:pPr lvl="1">
              <a:buFont typeface="Arial" pitchFamily="34" charset="0"/>
              <a:buChar char="•"/>
            </a:pPr>
            <a:r>
              <a:rPr lang="ro-RO" sz="1400" dirty="0" smtClean="0"/>
              <a:t>Declarații că locațiile </a:t>
            </a:r>
            <a:r>
              <a:rPr lang="ro-RO" sz="1400" u="sng" dirty="0" smtClean="0"/>
              <a:t>n</a:t>
            </a:r>
            <a:r>
              <a:rPr lang="en-US" sz="1400" u="sng" dirty="0" smtClean="0"/>
              <a:t>u </a:t>
            </a:r>
            <a:r>
              <a:rPr lang="en-US" sz="1400" u="sng" dirty="0" err="1" smtClean="0"/>
              <a:t>sunt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grevate</a:t>
            </a:r>
            <a:r>
              <a:rPr lang="en-US" sz="1400" u="sng" dirty="0" smtClean="0"/>
              <a:t> de </a:t>
            </a:r>
            <a:r>
              <a:rPr lang="en-US" sz="1400" u="sng" dirty="0" err="1" smtClean="0"/>
              <a:t>sarcini</a:t>
            </a:r>
            <a:r>
              <a:rPr lang="en-US" sz="1400" u="sng" dirty="0" smtClean="0"/>
              <a:t>, nu </a:t>
            </a:r>
            <a:r>
              <a:rPr lang="en-US" sz="1400" u="sng" dirty="0" err="1" smtClean="0"/>
              <a:t>fac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obiectul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litigiilor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pe</a:t>
            </a:r>
            <a:r>
              <a:rPr lang="en-US" sz="1400" u="sng" dirty="0" smtClean="0"/>
              <a:t> </a:t>
            </a:r>
            <a:r>
              <a:rPr lang="en-US" sz="1400" u="sng" dirty="0" err="1" smtClean="0"/>
              <a:t>rol</a:t>
            </a:r>
            <a:r>
              <a:rPr lang="en-US" sz="1400" u="sng" dirty="0" smtClean="0"/>
              <a:t> </a:t>
            </a:r>
            <a:r>
              <a:rPr lang="ro-RO" sz="1400" u="sng" dirty="0" smtClean="0"/>
              <a:t>și al revendicărilor, conform legislației naționale</a:t>
            </a:r>
          </a:p>
          <a:p>
            <a:pPr lvl="1">
              <a:buFont typeface="Arial" pitchFamily="34" charset="0"/>
              <a:buChar char="•"/>
            </a:pPr>
            <a:endParaRPr lang="ro-RO" sz="1200" u="sng" dirty="0"/>
          </a:p>
          <a:p>
            <a:pPr marL="457200" lvl="1" indent="0">
              <a:buNone/>
            </a:pPr>
            <a:r>
              <a:rPr lang="ro-RO" sz="1600" dirty="0" smtClean="0"/>
              <a:t>În cazul în care Partenerul nu este și proprietarul locațiilor unde vor fi executate lucrări de infrastructură sau</a:t>
            </a:r>
            <a:r>
              <a:rPr lang="en-US" sz="1600" dirty="0" smtClean="0"/>
              <a:t> </a:t>
            </a:r>
            <a:r>
              <a:rPr lang="en-US" sz="1600" dirty="0" err="1" smtClean="0"/>
              <a:t>unde</a:t>
            </a:r>
            <a:r>
              <a:rPr lang="ro-RO" sz="1600" dirty="0" smtClean="0"/>
              <a:t> vor fi instalate echipamente cu o valoare mai mare de 60,000 EUR, acordul proprietarului </a:t>
            </a:r>
            <a:r>
              <a:rPr lang="ro-RO" sz="1600" dirty="0"/>
              <a:t>(părțile relevante), </a:t>
            </a:r>
            <a:r>
              <a:rPr lang="ro-RO" sz="1600" dirty="0" smtClean="0"/>
              <a:t>trebuie tradus în limba engleză, ștampilat și semnat de către reprezent</a:t>
            </a:r>
            <a:r>
              <a:rPr lang="en-US" sz="1600" dirty="0" smtClean="0"/>
              <a:t>ant</a:t>
            </a:r>
            <a:r>
              <a:rPr lang="ro-RO" sz="1600" dirty="0" smtClean="0"/>
              <a:t>ul legal al respectivului Partener.</a:t>
            </a:r>
          </a:p>
          <a:p>
            <a:pPr>
              <a:buFont typeface="Wingdings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566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Conținut cerere de finanțare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24294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lang="ro-RO" b="0" dirty="0" smtClean="0"/>
                        <a:t>PARTEA A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0" dirty="0" smtClean="0"/>
                        <a:t>Sumarul</a:t>
                      </a:r>
                      <a:r>
                        <a:rPr lang="ro-RO" b="0" baseline="0" dirty="0" smtClean="0"/>
                        <a:t> de proiect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PARTEA 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Beneficiarii (partenerii) proiectului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PARTEA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Descrierea proiectului</a:t>
                      </a:r>
                      <a:r>
                        <a:rPr lang="ro-RO" baseline="0" dirty="0" smtClean="0"/>
                        <a:t> + Matricea cadru logic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o-RO" dirty="0" smtClean="0"/>
                        <a:t>PARTEA 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Bugetul (parteneri + consolidat)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33400" y="3733800"/>
            <a:ext cx="8153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  <a:defRPr/>
            </a:pPr>
            <a:r>
              <a:rPr lang="ro-RO" dirty="0"/>
              <a:t>Devizul de cheltuieli pentru componenta de </a:t>
            </a:r>
            <a:r>
              <a:rPr lang="ro-RO" dirty="0" smtClean="0"/>
              <a:t>infrastructură</a:t>
            </a:r>
            <a:r>
              <a:rPr lang="en-US" dirty="0" smtClean="0"/>
              <a:t> (</a:t>
            </a:r>
            <a:r>
              <a:rPr lang="en-US" dirty="0" err="1" smtClean="0"/>
              <a:t>doar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Apel</a:t>
            </a:r>
            <a:r>
              <a:rPr lang="en-US" dirty="0" smtClean="0"/>
              <a:t> 1 Hard)</a:t>
            </a:r>
            <a:endParaRPr lang="ro-RO" dirty="0"/>
          </a:p>
          <a:p>
            <a:pPr marL="285750" indent="-285750">
              <a:buFont typeface="Wingdings" pitchFamily="2" charset="2"/>
              <a:buChar char="§"/>
            </a:pPr>
            <a:r>
              <a:rPr lang="ro-RO" dirty="0"/>
              <a:t>Justificarea </a:t>
            </a:r>
            <a:r>
              <a:rPr lang="ro-RO" dirty="0" smtClean="0"/>
              <a:t>costurilor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ro-RO" dirty="0" smtClean="0"/>
              <a:t>Planul financiar al proiectului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6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o-RO" sz="1600" dirty="0"/>
              <a:t>Pentru completarea cererii de finanțare trebuie utilizat exclusiv formatul din Ghidul </a:t>
            </a:r>
            <a:r>
              <a:rPr lang="ro-RO" sz="1600" dirty="0" smtClean="0"/>
              <a:t>Solicitantului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/>
              <a:t>Formatul din Ghid poate fi completat doar în Adobe Acrobat Reader DC (care poate fi descărcat gratuit de la adresa:  </a:t>
            </a:r>
            <a:r>
              <a:rPr lang="ro-RO" sz="1600" dirty="0">
                <a:hlinkClick r:id="rId2"/>
              </a:rPr>
              <a:t>https://get.adobe.com/reader</a:t>
            </a:r>
            <a:r>
              <a:rPr lang="ro-RO" sz="1600" dirty="0" smtClean="0">
                <a:hlinkClick r:id="rId2"/>
              </a:rPr>
              <a:t>/</a:t>
            </a:r>
            <a:r>
              <a:rPr lang="ro-RO" sz="16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Trebuie completate toate secțiunile și câmpurile formularului, cu respectarea ordinii, validărilor și atenționărilor generate automat </a:t>
            </a:r>
            <a:endParaRPr lang="ro-RO" sz="1600" dirty="0"/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Cererea de finanțare trebuie completată obligatoriu în limba engleză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Documentele suport trebuie depuse atât în limba națională, cât și în varianta tradusă în limba engleză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Toate copiile trebuie să poarte mențiunea </a:t>
            </a:r>
            <a:r>
              <a:rPr lang="en-US" sz="1600" i="1" dirty="0" smtClean="0"/>
              <a:t>“According to the original”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Data, semnătură și stampila (conform legii) trebuie să fie lizibile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 smtClean="0"/>
              <a:t>Toate documentele trebuie să fie valabile la data depunerii</a:t>
            </a:r>
          </a:p>
          <a:p>
            <a:pPr>
              <a:buFont typeface="Wingdings" pitchFamily="2" charset="2"/>
              <a:buChar char="§"/>
            </a:pPr>
            <a:r>
              <a:rPr lang="ro-RO" sz="1600" dirty="0"/>
              <a:t>D</a:t>
            </a:r>
            <a:r>
              <a:rPr lang="ro-RO" sz="1600" dirty="0" smtClean="0"/>
              <a:t>acă </a:t>
            </a:r>
            <a:r>
              <a:rPr lang="ro-RO" sz="1600" dirty="0"/>
              <a:t>persoana care </a:t>
            </a:r>
            <a:r>
              <a:rPr lang="ro-RO" sz="1600" dirty="0" smtClean="0"/>
              <a:t>semnează documentele este </a:t>
            </a:r>
            <a:r>
              <a:rPr lang="ro-RO" sz="1600" dirty="0"/>
              <a:t>alta decât </a:t>
            </a:r>
            <a:r>
              <a:rPr lang="ro-RO" sz="1600" dirty="0" smtClean="0"/>
              <a:t>reprezentan</a:t>
            </a:r>
            <a:r>
              <a:rPr lang="en-US" sz="1600" dirty="0" smtClean="0"/>
              <a:t>t</a:t>
            </a:r>
            <a:r>
              <a:rPr lang="ro-RO" sz="1600" dirty="0" smtClean="0"/>
              <a:t>ul legal - Împuternicire </a:t>
            </a:r>
            <a:r>
              <a:rPr lang="en-US" sz="1600" dirty="0" smtClean="0"/>
              <a:t>/</a:t>
            </a:r>
            <a:r>
              <a:rPr lang="en-US" sz="1600" dirty="0" err="1" smtClean="0"/>
              <a:t>mandat</a:t>
            </a:r>
            <a:r>
              <a:rPr lang="en-US" sz="1600" dirty="0" smtClean="0"/>
              <a:t> /</a:t>
            </a:r>
            <a:r>
              <a:rPr lang="en-US" sz="1600" dirty="0" err="1" smtClean="0"/>
              <a:t>dispozi</a:t>
            </a:r>
            <a:r>
              <a:rPr lang="ro-RO" sz="1600" dirty="0" smtClean="0"/>
              <a:t>ț</a:t>
            </a:r>
            <a:r>
              <a:rPr lang="en-US" sz="1600" dirty="0" err="1" smtClean="0"/>
              <a:t>ie</a:t>
            </a:r>
            <a:r>
              <a:rPr lang="en-US" sz="1600" dirty="0" smtClean="0"/>
              <a:t> /</a:t>
            </a:r>
            <a:r>
              <a:rPr lang="en-US" sz="1600" dirty="0" err="1" smtClean="0"/>
              <a:t>decizie</a:t>
            </a:r>
            <a:r>
              <a:rPr lang="en-US" sz="1600" dirty="0" smtClean="0"/>
              <a:t> </a:t>
            </a:r>
            <a:r>
              <a:rPr lang="ro-RO" sz="1600" dirty="0" smtClean="0"/>
              <a:t>pentru </a:t>
            </a:r>
            <a:r>
              <a:rPr lang="ro-RO" sz="1600" dirty="0"/>
              <a:t>semnarea </a:t>
            </a:r>
            <a:r>
              <a:rPr lang="ro-RO" sz="1600" dirty="0" smtClean="0"/>
              <a:t>documentelor</a:t>
            </a:r>
            <a:endParaRPr lang="ro-RO" sz="1600" dirty="0"/>
          </a:p>
          <a:p>
            <a:pPr marL="0" indent="0">
              <a:buNone/>
            </a:pPr>
            <a:endParaRPr lang="ro-RO" sz="16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ro-RO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erințe obligatorii cerere finanțare și anexe depuse în etapa 1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989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Inregistarea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utilizatorilor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EMS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066800"/>
            <a:ext cx="5167313" cy="5556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053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987</Words>
  <Application>Microsoft Office PowerPoint</Application>
  <PresentationFormat>On-screen Show (4:3)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Office Theme</vt:lpstr>
      <vt:lpstr>Joint Operational Programme Romania–Republic of Moldova 2014 – 2020</vt:lpstr>
      <vt:lpstr>Calendar apeluri de proiecte</vt:lpstr>
      <vt:lpstr>Etape depunere Apel 1 proiecte Hard</vt:lpstr>
      <vt:lpstr>Etape depunere Apel 2 proiecte SOFT</vt:lpstr>
      <vt:lpstr>Documente depuse în etapa 1 – Apel 1 &amp; 2</vt:lpstr>
      <vt:lpstr>Documente depuse în etapa 2 – Apel 1</vt:lpstr>
      <vt:lpstr>Conținut cerere de finanțare</vt:lpstr>
      <vt:lpstr>Cerințe obligatorii cerere finanțare și anexe depuse în etapa 1</vt:lpstr>
      <vt:lpstr>Inregistarea utilizatorilor in EMS</vt:lpstr>
      <vt:lpstr>Depunerea on-line (EMS-ENI)</vt:lpstr>
      <vt:lpstr>Depunerea on-line (EMS-ENI)</vt:lpstr>
      <vt:lpstr>PowerPoint Presentation</vt:lpstr>
      <vt:lpstr>Depunerea în format tipărit</vt:lpstr>
      <vt:lpstr>Mulţumim pentru atenţie!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 Fomov</dc:creator>
  <cp:lastModifiedBy>Ovidiu Ambros</cp:lastModifiedBy>
  <cp:revision>34</cp:revision>
  <cp:lastPrinted>2018-02-10T13:56:42Z</cp:lastPrinted>
  <dcterms:created xsi:type="dcterms:W3CDTF">2017-03-07T08:08:40Z</dcterms:created>
  <dcterms:modified xsi:type="dcterms:W3CDTF">2018-02-10T13:56:57Z</dcterms:modified>
</cp:coreProperties>
</file>