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2" r:id="rId7"/>
    <p:sldId id="273" r:id="rId8"/>
    <p:sldId id="264" r:id="rId9"/>
    <p:sldId id="265" r:id="rId10"/>
    <p:sldId id="266" r:id="rId11"/>
    <p:sldId id="267" r:id="rId12"/>
    <p:sldId id="274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iela Popescu" initials="DP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5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65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33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5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634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905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47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9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27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293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78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9D77-4D61-45A6-9996-B1ABFA68F2DA}" type="datetimeFigureOut">
              <a:rPr lang="en-US" smtClean="0"/>
              <a:t>2/10/2018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B0087-551B-4088-BC8E-65E4313A4B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42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helpdesk@brctiasi.ro" TargetMode="External"/><Relationship Id="rId2" Type="http://schemas.openxmlformats.org/officeDocument/2006/relationships/hyperlink" Target="http://www.ro-md.ro-ua-md.net/e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z="29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Programul Operaţional Comun România-Republica Moldova 2014-2020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o-RO" sz="4000" b="1" dirty="0" smtClean="0"/>
              <a:t>Cerinţe ale Apelurilor de Proiecte</a:t>
            </a:r>
          </a:p>
          <a:p>
            <a:pPr marL="0" indent="0" algn="ctr">
              <a:buNone/>
            </a:pPr>
            <a:endParaRPr lang="ro-R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2590800"/>
            <a:ext cx="3657600" cy="2926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472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ro-RO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Cerinţe OBLIGATORII pentru PROIECT</a:t>
            </a:r>
            <a:br>
              <a:rPr lang="ro-RO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RO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ro-RO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Componenta de INFRASTRUCTURĂ</a:t>
            </a:r>
            <a:endParaRPr lang="en-US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sz="1400" dirty="0" smtClean="0">
              <a:sym typeface="Symbol"/>
            </a:endParaRPr>
          </a:p>
          <a:p>
            <a:pPr marL="0" indent="0">
              <a:buNone/>
            </a:pPr>
            <a:endParaRPr lang="ro-RO" sz="1400" dirty="0">
              <a:sym typeface="Symbol"/>
            </a:endParaRPr>
          </a:p>
          <a:p>
            <a:pPr marL="0" indent="0">
              <a:buNone/>
            </a:pPr>
            <a:r>
              <a:rPr lang="en-US" sz="1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</a:t>
            </a:r>
            <a:r>
              <a:rPr lang="ro-RO" sz="1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Dacă cerinţele privind componenta de infrastructură nu sunt îndeplinite, proiectul va fi respins.</a:t>
            </a:r>
            <a:endParaRPr lang="en-US" sz="1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7210"/>
              </p:ext>
            </p:extLst>
          </p:nvPr>
        </p:nvGraphicFramePr>
        <p:xfrm>
          <a:off x="990600" y="1371600"/>
          <a:ext cx="6858000" cy="38570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  <a:gridCol w="3429000"/>
              </a:tblGrid>
              <a:tr h="812482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 HARD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 SOFT (dacă este cazul)</a:t>
                      </a:r>
                      <a:endParaRPr lang="en-US" dirty="0"/>
                    </a:p>
                  </a:txBody>
                  <a:tcPr anchor="ctr"/>
                </a:tc>
              </a:tr>
              <a:tr h="470724">
                <a:tc>
                  <a:txBody>
                    <a:bodyPr/>
                    <a:lstStyle/>
                    <a:p>
                      <a:pPr algn="just"/>
                      <a:r>
                        <a:rPr lang="ro-RO" sz="1200" dirty="0" smtClean="0"/>
                        <a:t>Valoarea infrastucturii  </a:t>
                      </a:r>
                      <a:r>
                        <a:rPr lang="ro-RO" sz="1200" dirty="0" smtClean="0">
                          <a:solidFill>
                            <a:srgbClr val="C00000"/>
                          </a:solidFill>
                          <a:sym typeface="Symbol"/>
                        </a:rPr>
                        <a:t>  1</a:t>
                      </a:r>
                      <a:r>
                        <a:rPr lang="ro-RO" sz="1200" baseline="0" dirty="0" smtClean="0">
                          <a:solidFill>
                            <a:srgbClr val="C00000"/>
                          </a:solidFill>
                          <a:sym typeface="Symbol"/>
                        </a:rPr>
                        <a:t> milion EURO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o-RO" sz="1200" dirty="0" smtClean="0"/>
                        <a:t>Valoarea infrastructurii  </a:t>
                      </a:r>
                      <a:r>
                        <a:rPr lang="ro-RO" sz="1200" dirty="0" smtClean="0">
                          <a:solidFill>
                            <a:srgbClr val="C00000"/>
                          </a:solidFill>
                          <a:sym typeface="Symbol"/>
                        </a:rPr>
                        <a:t>  1 milion EURO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</a:tr>
              <a:tr h="621794">
                <a:tc>
                  <a:txBody>
                    <a:bodyPr/>
                    <a:lstStyle/>
                    <a:p>
                      <a:pPr algn="just"/>
                      <a:r>
                        <a:rPr lang="ro-RO" sz="1200" dirty="0" smtClean="0"/>
                        <a:t>Contribuie clar la cel</a:t>
                      </a:r>
                      <a:r>
                        <a:rPr lang="ro-RO" sz="1200" baseline="0" dirty="0" smtClean="0"/>
                        <a:t> puţin 1 </a:t>
                      </a:r>
                      <a:r>
                        <a:rPr lang="ro-RO" sz="1200" baseline="0" dirty="0" smtClean="0">
                          <a:solidFill>
                            <a:srgbClr val="C00000"/>
                          </a:solidFill>
                        </a:rPr>
                        <a:t>Indicator </a:t>
                      </a:r>
                      <a:r>
                        <a:rPr lang="en-US" sz="1200" baseline="0" dirty="0" err="1" smtClean="0">
                          <a:solidFill>
                            <a:srgbClr val="C00000"/>
                          </a:solidFill>
                        </a:rPr>
                        <a:t>Comun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de </a:t>
                      </a:r>
                      <a:r>
                        <a:rPr lang="ro-RO" sz="1200" baseline="0" dirty="0" smtClean="0">
                          <a:solidFill>
                            <a:srgbClr val="C00000"/>
                          </a:solidFill>
                        </a:rPr>
                        <a:t>Output </a:t>
                      </a:r>
                      <a:r>
                        <a:rPr lang="en-US" sz="1200" baseline="0" dirty="0" err="1" smtClean="0">
                          <a:solidFill>
                            <a:schemeClr val="dk1"/>
                          </a:solidFill>
                        </a:rPr>
                        <a:t>asociat</a:t>
                      </a:r>
                      <a:r>
                        <a:rPr lang="ro-RO" sz="1200" baseline="0" dirty="0" smtClean="0"/>
                        <a:t> priorităţii alese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Contribuie clar la cel puţin 1 I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ndicator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Comun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Output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asociat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priorităţii alese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dirty="0"/>
                    </a:p>
                  </a:txBody>
                  <a:tcPr anchor="ctr"/>
                </a:tc>
              </a:tr>
              <a:tr h="576074">
                <a:tc>
                  <a:txBody>
                    <a:bodyPr/>
                    <a:lstStyle/>
                    <a:p>
                      <a:pPr algn="just"/>
                      <a:r>
                        <a:rPr lang="ro-RO" sz="1200" dirty="0" smtClean="0"/>
                        <a:t>Include lucrări şi/sau echipamente cu </a:t>
                      </a:r>
                      <a:r>
                        <a:rPr lang="ro-RO" sz="1200" dirty="0" smtClean="0">
                          <a:solidFill>
                            <a:srgbClr val="C00000"/>
                          </a:solidFill>
                        </a:rPr>
                        <a:t>caracter permanent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Include lucrări şi/sau echipamente cu 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caracter permanent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/>
                      <a:endParaRPr lang="en-US" sz="1200" dirty="0"/>
                    </a:p>
                  </a:txBody>
                  <a:tcPr anchor="ctr"/>
                </a:tc>
              </a:tr>
              <a:tr h="470724">
                <a:tc>
                  <a:txBody>
                    <a:bodyPr/>
                    <a:lstStyle/>
                    <a:p>
                      <a:r>
                        <a:rPr lang="ro-RO" sz="1200" dirty="0" smtClean="0"/>
                        <a:t>Documentaţia</a:t>
                      </a:r>
                      <a:r>
                        <a:rPr lang="ro-RO" sz="1200" baseline="0" dirty="0" smtClean="0"/>
                        <a:t> tehnică (SF, EIA, autorizaţie de construcţie, etc.), conform legislaţiei naţionale, trebuie să fie disponibilă </a:t>
                      </a:r>
                      <a:r>
                        <a:rPr lang="ro-RO" sz="1200" baseline="0" dirty="0" smtClean="0">
                          <a:solidFill>
                            <a:srgbClr val="C00000"/>
                          </a:solidFill>
                        </a:rPr>
                        <a:t>la evaluare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– </a:t>
                      </a:r>
                      <a:r>
                        <a:rPr lang="en-US" sz="1200" baseline="0" dirty="0" err="1" smtClean="0">
                          <a:solidFill>
                            <a:srgbClr val="C00000"/>
                          </a:solidFill>
                        </a:rPr>
                        <a:t>Pasul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3</a:t>
                      </a:r>
                      <a:r>
                        <a:rPr lang="ro-RO" sz="1200" baseline="0" dirty="0" smtClean="0">
                          <a:solidFill>
                            <a:srgbClr val="C00000"/>
                          </a:solidFill>
                        </a:rPr>
                        <a:t>.</a:t>
                      </a:r>
                      <a:r>
                        <a:rPr lang="en-US" sz="1200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200" dirty="0" smtClean="0"/>
                        <a:t>Documentaţia tehnică (SF, autorizaţie</a:t>
                      </a:r>
                      <a:r>
                        <a:rPr lang="ro-RO" sz="1200" baseline="0" dirty="0" smtClean="0"/>
                        <a:t> de construcţie, etc.</a:t>
                      </a:r>
                      <a:r>
                        <a:rPr lang="ro-RO" sz="1200" dirty="0" smtClean="0"/>
                        <a:t>) conform</a:t>
                      </a:r>
                      <a:r>
                        <a:rPr lang="ro-RO" sz="1200" baseline="0" dirty="0" smtClean="0"/>
                        <a:t> legislaţiei naţionale, trebuie să fie disponibilă în </a:t>
                      </a:r>
                      <a:r>
                        <a:rPr lang="ro-RO" sz="1200" baseline="0" dirty="0" smtClean="0">
                          <a:solidFill>
                            <a:srgbClr val="C00000"/>
                          </a:solidFill>
                        </a:rPr>
                        <a:t>6 luni de la semnarea contractului de grant.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70724">
                <a:tc>
                  <a:txBody>
                    <a:bodyPr/>
                    <a:lstStyle/>
                    <a:p>
                      <a:r>
                        <a:rPr lang="ro-RO" sz="1200" dirty="0" smtClean="0"/>
                        <a:t>Drepturile</a:t>
                      </a:r>
                      <a:r>
                        <a:rPr lang="ro-RO" sz="1200" baseline="0" dirty="0" smtClean="0"/>
                        <a:t> pentru teren/ clădiri/ spaţiu trebuie să fie disponibile </a:t>
                      </a:r>
                      <a:r>
                        <a:rPr lang="ro-RO" sz="1200" baseline="0" dirty="0" smtClean="0">
                          <a:solidFill>
                            <a:srgbClr val="C00000"/>
                          </a:solidFill>
                        </a:rPr>
                        <a:t>în timpul evaluării.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1200" dirty="0" smtClean="0"/>
                        <a:t>Drepturile pentru teren/ clădiri/ spaţiu trebuie să fie disponibile </a:t>
                      </a:r>
                      <a:r>
                        <a:rPr lang="ro-RO" sz="1200" dirty="0" smtClean="0">
                          <a:solidFill>
                            <a:srgbClr val="C00000"/>
                          </a:solidFill>
                        </a:rPr>
                        <a:t>la contractare.</a:t>
                      </a:r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193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ro-RO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Cerinţe OBLIGATORII pentru PROIECT</a:t>
            </a:r>
            <a:br>
              <a:rPr lang="ro-RO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RO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</a:t>
            </a:r>
            <a:r>
              <a:rPr lang="ro-RO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grupuri de ACTIVITĂŢI</a:t>
            </a:r>
            <a:endParaRPr lang="en-US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dirty="0"/>
          </a:p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endParaRPr lang="ro-RO" sz="1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/>
            </a:endParaRPr>
          </a:p>
          <a:p>
            <a:pPr marL="0" indent="0" algn="ctr">
              <a:buNone/>
            </a:pPr>
            <a:r>
              <a:rPr lang="en-US" sz="1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</a:t>
            </a:r>
            <a:r>
              <a:rPr lang="ro-RO" sz="1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</a:t>
            </a:r>
            <a:r>
              <a:rPr lang="ro-RO" sz="1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Dacă cerinţele privind </a:t>
            </a:r>
            <a:r>
              <a:rPr lang="ro-RO" sz="1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grupurile de activităţi obligatorii nu </a:t>
            </a:r>
            <a:r>
              <a:rPr lang="ro-RO" sz="1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sunt îndeplinite, proiectul va fi </a:t>
            </a:r>
            <a:r>
              <a:rPr lang="ro-RO" sz="1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respins.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0807415"/>
              </p:ext>
            </p:extLst>
          </p:nvPr>
        </p:nvGraphicFramePr>
        <p:xfrm>
          <a:off x="1143000" y="1066800"/>
          <a:ext cx="678180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90900"/>
                <a:gridCol w="3390900"/>
              </a:tblGrid>
              <a:tr h="660400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 HARD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 SOFT</a:t>
                      </a:r>
                      <a:endParaRPr lang="en-US" dirty="0"/>
                    </a:p>
                  </a:txBody>
                  <a:tcPr anchor="ctr"/>
                </a:tc>
              </a:tr>
              <a:tr h="66040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Pregătirea proiectului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Pregătirea proiectului</a:t>
                      </a:r>
                      <a:endParaRPr lang="en-US" sz="1600" dirty="0"/>
                    </a:p>
                  </a:txBody>
                  <a:tcPr anchor="ctr"/>
                </a:tc>
              </a:tr>
              <a:tr h="66040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Managementul proiectului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Managementul proiectului</a:t>
                      </a:r>
                      <a:endParaRPr lang="en-US" sz="1600" dirty="0"/>
                    </a:p>
                  </a:txBody>
                  <a:tcPr anchor="ctr"/>
                </a:tc>
              </a:tr>
              <a:tr h="66040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Informare şi comunicare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Informare şi comunicare</a:t>
                      </a:r>
                      <a:endParaRPr lang="en-US" sz="1600" dirty="0"/>
                    </a:p>
                  </a:txBody>
                  <a:tcPr anchor="ctr"/>
                </a:tc>
              </a:tr>
              <a:tr h="66040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Infrastructură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Infrastructura</a:t>
                      </a:r>
                      <a:r>
                        <a:rPr lang="ro-RO" sz="1600" baseline="0" dirty="0" smtClean="0"/>
                        <a:t> este realizabilă, dar nu obligatorie.</a:t>
                      </a:r>
                      <a:endParaRPr lang="en-US" sz="1600" dirty="0"/>
                    </a:p>
                  </a:txBody>
                  <a:tcPr anchor="ctr"/>
                </a:tc>
              </a:tr>
              <a:tr h="660400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Î</a:t>
                      </a:r>
                      <a:r>
                        <a:rPr lang="ro-RO" sz="1600" noProof="0" dirty="0" smtClean="0"/>
                        <a:t>ntărirea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capacit</a:t>
                      </a:r>
                      <a:r>
                        <a:rPr lang="ro-RO" sz="1600" baseline="0" dirty="0" smtClean="0"/>
                        <a:t>ăţ</a:t>
                      </a:r>
                      <a:r>
                        <a:rPr lang="en-US" sz="1600" baseline="0" dirty="0" err="1" smtClean="0"/>
                        <a:t>ilor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organiza</a:t>
                      </a:r>
                      <a:r>
                        <a:rPr lang="ro-RO" sz="1600" baseline="0" dirty="0" smtClean="0"/>
                        <a:t>ţ</a:t>
                      </a:r>
                      <a:r>
                        <a:rPr lang="en-US" sz="1600" baseline="0" dirty="0" err="1" smtClean="0"/>
                        <a:t>ionale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smtClean="0"/>
                        <a:t>(capacity building)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o-RO" sz="1600" dirty="0" smtClean="0"/>
                        <a:t>Î</a:t>
                      </a:r>
                      <a:r>
                        <a:rPr lang="en-US" sz="1600" dirty="0" err="1" smtClean="0"/>
                        <a:t>nt</a:t>
                      </a:r>
                      <a:r>
                        <a:rPr lang="ro-RO" sz="1600" dirty="0" smtClean="0"/>
                        <a:t>ă</a:t>
                      </a:r>
                      <a:r>
                        <a:rPr lang="en-US" sz="1600" dirty="0" err="1" smtClean="0"/>
                        <a:t>rirea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capacit</a:t>
                      </a:r>
                      <a:r>
                        <a:rPr lang="ro-RO" sz="1600" baseline="0" dirty="0" smtClean="0"/>
                        <a:t>ăţ</a:t>
                      </a:r>
                      <a:r>
                        <a:rPr lang="en-US" sz="1600" baseline="0" dirty="0" err="1" smtClean="0"/>
                        <a:t>ilor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organiza</a:t>
                      </a:r>
                      <a:r>
                        <a:rPr lang="ro-RO" sz="1600" baseline="0" dirty="0" smtClean="0"/>
                        <a:t>ţ</a:t>
                      </a:r>
                      <a:r>
                        <a:rPr lang="en-US" sz="1600" baseline="0" dirty="0" err="1" smtClean="0"/>
                        <a:t>ionale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ro-RO" sz="1600" dirty="0" smtClean="0"/>
                        <a:t>este realizabilă,</a:t>
                      </a:r>
                      <a:r>
                        <a:rPr lang="ro-RO" sz="1600" baseline="0" dirty="0" smtClean="0"/>
                        <a:t> dar nu obligatorie.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889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ro-RO" sz="29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Criterii de eligibilitate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endParaRPr lang="ro-RO" dirty="0"/>
          </a:p>
          <a:p>
            <a:pPr marL="0" lvl="0" indent="0" algn="just">
              <a:buNone/>
            </a:pPr>
            <a:r>
              <a:rPr lang="ro-RO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Cerinţe </a:t>
            </a:r>
            <a:r>
              <a:rPr lang="ro-RO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OBLIGATORII pentru </a:t>
            </a:r>
            <a:r>
              <a:rPr lang="ro-RO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ACTIVITĂŢI</a:t>
            </a:r>
            <a:endParaRPr lang="ro-RO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 algn="just">
              <a:buNone/>
            </a:pPr>
            <a:r>
              <a:rPr lang="ro-RO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 </a:t>
            </a:r>
            <a:r>
              <a:rPr lang="ro-RO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FLEXIBILITATE</a:t>
            </a:r>
          </a:p>
          <a:p>
            <a:pPr marL="0" lvl="0" indent="0" algn="just">
              <a:buNone/>
            </a:pPr>
            <a:r>
              <a:rPr lang="ro-RO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aplică doar </a:t>
            </a:r>
            <a:r>
              <a:rPr lang="ro-RO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ACTIVITĂȚILOR </a:t>
            </a:r>
            <a:r>
              <a:rPr lang="ro-RO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o-RO" sz="24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din afara ariei Programului:</a:t>
            </a: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ro-RO" sz="1800" dirty="0">
                <a:solidFill>
                  <a:prstClr val="black"/>
                </a:solidFill>
              </a:rPr>
              <a:t>Se po</a:t>
            </a:r>
            <a:r>
              <a:rPr lang="en-US" sz="1800" dirty="0">
                <a:solidFill>
                  <a:prstClr val="black"/>
                </a:solidFill>
              </a:rPr>
              <a:t>a</a:t>
            </a:r>
            <a:r>
              <a:rPr lang="ro-RO" sz="1800" dirty="0">
                <a:solidFill>
                  <a:prstClr val="black"/>
                </a:solidFill>
              </a:rPr>
              <a:t>t</a:t>
            </a:r>
            <a:r>
              <a:rPr lang="en-US" sz="1800" dirty="0">
                <a:solidFill>
                  <a:prstClr val="black"/>
                </a:solidFill>
              </a:rPr>
              <a:t>e</a:t>
            </a:r>
            <a:r>
              <a:rPr lang="ro-RO" sz="1800" dirty="0">
                <a:solidFill>
                  <a:prstClr val="black"/>
                </a:solidFill>
              </a:rPr>
              <a:t> cheltui, în afara ariei principale a programului (</a:t>
            </a:r>
            <a:r>
              <a:rPr lang="ro-RO" sz="1800" dirty="0">
                <a:solidFill>
                  <a:srgbClr val="C00000"/>
                </a:solidFill>
              </a:rPr>
              <a:t>doar activități</a:t>
            </a:r>
            <a:r>
              <a:rPr lang="ro-RO" sz="1800" dirty="0">
                <a:solidFill>
                  <a:prstClr val="black"/>
                </a:solidFill>
              </a:rPr>
              <a:t>) </a:t>
            </a:r>
            <a:r>
              <a:rPr lang="ro-RO" sz="1800" dirty="0">
                <a:solidFill>
                  <a:srgbClr val="C00000"/>
                </a:solidFill>
              </a:rPr>
              <a:t>maximum 10% din bugetul total al proiectului.</a:t>
            </a: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ro-RO" sz="1800" dirty="0">
                <a:solidFill>
                  <a:prstClr val="black"/>
                </a:solidFill>
              </a:rPr>
              <a:t>Regula se va aplica doar în </a:t>
            </a:r>
            <a:r>
              <a:rPr lang="ro-RO" sz="1800" b="1" dirty="0">
                <a:solidFill>
                  <a:prstClr val="black"/>
                </a:solidFill>
              </a:rPr>
              <a:t>cazuri excepționale </a:t>
            </a:r>
            <a:r>
              <a:rPr lang="ro-RO" sz="1800" dirty="0">
                <a:solidFill>
                  <a:prstClr val="black"/>
                </a:solidFill>
              </a:rPr>
              <a:t>(dacă este absolut necesar pentru atingerea obiectivelor Programului și ale indicatorilor de rezultat).</a:t>
            </a:r>
          </a:p>
          <a:p>
            <a:pPr lvl="0" algn="just">
              <a:buFont typeface="Wingdings" panose="05000000000000000000" pitchFamily="2" charset="2"/>
              <a:buChar char="ü"/>
            </a:pPr>
            <a:r>
              <a:rPr lang="ro-RO" sz="1800" dirty="0">
                <a:solidFill>
                  <a:prstClr val="black"/>
                </a:solidFill>
              </a:rPr>
              <a:t>Activitățile sunt necesar să fie implementate de către beneficiarii de Program (aplicant sau partener) inregistraț</a:t>
            </a:r>
            <a:r>
              <a:rPr lang="en-US" sz="1800" dirty="0" err="1">
                <a:solidFill>
                  <a:prstClr val="black"/>
                </a:solidFill>
              </a:rPr>
              <a:t>i</a:t>
            </a:r>
            <a:r>
              <a:rPr lang="ro-RO" sz="1800" dirty="0">
                <a:solidFill>
                  <a:prstClr val="black"/>
                </a:solidFill>
              </a:rPr>
              <a:t> în aria Programului (aria </a:t>
            </a:r>
            <a:r>
              <a:rPr lang="en-US" sz="1800" dirty="0" err="1">
                <a:solidFill>
                  <a:prstClr val="black"/>
                </a:solidFill>
              </a:rPr>
              <a:t>principala</a:t>
            </a:r>
            <a:r>
              <a:rPr lang="ro-RO" sz="1800" dirty="0">
                <a:solidFill>
                  <a:prstClr val="black"/>
                </a:solidFill>
              </a:rPr>
              <a:t> + centrele majore economice, culturale și sociale).</a:t>
            </a:r>
          </a:p>
          <a:p>
            <a:pPr marL="0" lvl="0" indent="0" algn="just">
              <a:buNone/>
            </a:pPr>
            <a:endParaRPr lang="ro-RO" sz="1800" dirty="0">
              <a:solidFill>
                <a:srgbClr val="C00000"/>
              </a:solidFill>
            </a:endParaRPr>
          </a:p>
          <a:p>
            <a:pPr marL="0" lvl="0" indent="0" algn="just">
              <a:buNone/>
            </a:pPr>
            <a:r>
              <a:rPr lang="ro-RO" sz="1050" b="1" dirty="0">
                <a:solidFill>
                  <a:srgbClr val="C00000"/>
                </a:solidFill>
                <a:latin typeface="Vrinda" panose="020B0502040204020203" pitchFamily="34" charset="0"/>
                <a:cs typeface="Vrinda" panose="020B0502040204020203" pitchFamily="34" charset="0"/>
              </a:rPr>
              <a:t>!Proiecte HARD: </a:t>
            </a:r>
            <a:r>
              <a:rPr lang="ro-RO" sz="1050" dirty="0">
                <a:solidFill>
                  <a:srgbClr val="C00000"/>
                </a:solidFill>
                <a:latin typeface="Vrinda" panose="020B0502040204020203" pitchFamily="34" charset="0"/>
                <a:cs typeface="Vrinda" panose="020B0502040204020203" pitchFamily="34" charset="0"/>
              </a:rPr>
              <a:t>doar municipiile Suceava și Piatra Neamț sunt considerate eligibile ca centre majore pentru Obiectivul Tematic 3.</a:t>
            </a:r>
          </a:p>
          <a:p>
            <a:pPr marL="0" lvl="0" indent="0" algn="just">
              <a:buNone/>
            </a:pPr>
            <a:r>
              <a:rPr lang="ro-RO" sz="1050" b="1" dirty="0">
                <a:solidFill>
                  <a:srgbClr val="C00000"/>
                </a:solidFill>
                <a:latin typeface="Vrinda" panose="020B0502040204020203" pitchFamily="34" charset="0"/>
                <a:cs typeface="Vrinda" panose="020B0502040204020203" pitchFamily="34" charset="0"/>
              </a:rPr>
              <a:t>!Proiecte SOFT: </a:t>
            </a:r>
            <a:r>
              <a:rPr lang="ro-RO" sz="1050" dirty="0">
                <a:solidFill>
                  <a:srgbClr val="C00000"/>
                </a:solidFill>
                <a:latin typeface="Vrinda" panose="020B0502040204020203" pitchFamily="34" charset="0"/>
                <a:cs typeface="Vrinda" panose="020B0502040204020203" pitchFamily="34" charset="0"/>
              </a:rPr>
              <a:t>municipiile Suceava și Piatra Neamț sunt eligibile ca centre majore pentru Obiectivele Tematice 2 și 3. Municipiul Bacău este eligibil doar pentru Obiectivul Tematic 2. </a:t>
            </a:r>
            <a:endParaRPr lang="en-US" sz="105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762000"/>
            <a:ext cx="60960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860212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ro-RO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Cerinţe OBLIGATORII pentru PROIECT</a:t>
            </a:r>
            <a:br>
              <a:rPr lang="ro-RO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o-RO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ro-RO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ACTIVITĂŢI</a:t>
            </a:r>
            <a:endParaRPr lang="en-US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pPr algn="just">
              <a:buFont typeface="Symbol"/>
              <a:buChar char="®"/>
            </a:pPr>
            <a:r>
              <a:rPr lang="ro-RO" sz="2000" dirty="0" smtClean="0">
                <a:solidFill>
                  <a:schemeClr val="tx2"/>
                </a:solidFill>
                <a:sym typeface="Symbol"/>
              </a:rPr>
              <a:t> În Ghidurile Aplicanţilor se pot regăsi exemple de activităţi indicative specifice fiecărei priorităţi.</a:t>
            </a:r>
          </a:p>
          <a:p>
            <a:pPr algn="just">
              <a:buFont typeface="Symbol"/>
              <a:buChar char="®"/>
            </a:pPr>
            <a:r>
              <a:rPr lang="ro-RO" sz="2000" dirty="0">
                <a:solidFill>
                  <a:schemeClr val="tx2"/>
                </a:solidFill>
                <a:sym typeface="Symbol"/>
              </a:rPr>
              <a:t> </a:t>
            </a:r>
            <a:r>
              <a:rPr lang="ro-RO" sz="2000" dirty="0" smtClean="0">
                <a:solidFill>
                  <a:schemeClr val="tx2"/>
                </a:solidFill>
                <a:sym typeface="Symbol"/>
              </a:rPr>
              <a:t>Activităţile pot fi diferite în funcţie de tipul proiectului HARD/ SOFT.</a:t>
            </a:r>
          </a:p>
          <a:p>
            <a:pPr algn="just">
              <a:buFont typeface="Symbol"/>
              <a:buChar char="®"/>
            </a:pPr>
            <a:r>
              <a:rPr lang="ro-RO" sz="2000" dirty="0" smtClean="0">
                <a:solidFill>
                  <a:schemeClr val="tx2"/>
                </a:solidFill>
                <a:sym typeface="Symbol"/>
              </a:rPr>
              <a:t>Consultaţi cu atenţie toate documentele aferente Programului.</a:t>
            </a:r>
          </a:p>
          <a:p>
            <a:pPr algn="just">
              <a:buFont typeface="Symbol"/>
              <a:buChar char="®"/>
            </a:pPr>
            <a:r>
              <a:rPr lang="ro-RO" sz="2000" dirty="0" smtClean="0">
                <a:solidFill>
                  <a:schemeClr val="tx2"/>
                </a:solidFill>
                <a:sym typeface="Symbol"/>
              </a:rPr>
              <a:t>Ghidurile Aplicanţilor conţin îndrumări detaliate pentru scrierea corectă a Cererii de Finanţare.</a:t>
            </a:r>
          </a:p>
          <a:p>
            <a:pPr algn="just">
              <a:buFont typeface="Symbol"/>
              <a:buChar char="®"/>
            </a:pPr>
            <a:r>
              <a:rPr lang="ro-RO" sz="2000" dirty="0" smtClean="0">
                <a:solidFill>
                  <a:schemeClr val="tx2"/>
                </a:solidFill>
                <a:sym typeface="Symbol"/>
              </a:rPr>
              <a:t>Structurile de management ale Programului (AM, STC, OA) nu pot formula opinii cu privire la eligibilitatea proiectului şi/sau a activităţilor acestuia.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73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COSTURI eligibile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o-RO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Cerinţe OBLIGATORII pentru </a:t>
            </a:r>
            <a:r>
              <a:rPr lang="ro-RO" sz="2400" dirty="0" smtClean="0">
                <a:solidFill>
                  <a:srgbClr val="C00000"/>
                </a:solidFill>
              </a:rPr>
              <a:t>Costuri </a:t>
            </a:r>
          </a:p>
          <a:p>
            <a:pPr marL="0" indent="0" algn="ctr">
              <a:buNone/>
            </a:pPr>
            <a:r>
              <a:rPr lang="ro-RO" sz="2400" b="1" dirty="0" smtClean="0">
                <a:solidFill>
                  <a:srgbClr val="C00000"/>
                </a:solidFill>
              </a:rPr>
              <a:t>Bugetul proiectului </a:t>
            </a:r>
            <a:r>
              <a:rPr lang="ro-RO" sz="2400" dirty="0" smtClean="0">
                <a:sym typeface="Symbol"/>
              </a:rPr>
              <a:t> max. 90% fonduri ENI + min. 10% cofinanţare </a:t>
            </a:r>
            <a:endParaRPr lang="ro-RO" sz="2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o-RO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o-RO" sz="2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o-RO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o-RO" sz="2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o-RO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o-RO" sz="2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o-RO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o-RO" sz="24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o-RO" sz="1600" dirty="0" smtClean="0">
              <a:solidFill>
                <a:srgbClr val="C00000"/>
              </a:solidFill>
              <a:sym typeface="Symbol"/>
            </a:endParaRPr>
          </a:p>
          <a:p>
            <a:pPr marL="0" indent="0" algn="ctr">
              <a:buNone/>
            </a:pPr>
            <a:endParaRPr lang="ro-RO" sz="1400" dirty="0" smtClean="0">
              <a:solidFill>
                <a:srgbClr val="C00000"/>
              </a:solidFill>
              <a:sym typeface="Symbol"/>
            </a:endParaRPr>
          </a:p>
          <a:p>
            <a:pPr marL="0" indent="0" algn="ctr">
              <a:buNone/>
            </a:pPr>
            <a:endParaRPr lang="ro-RO" sz="1200" dirty="0" smtClean="0">
              <a:solidFill>
                <a:srgbClr val="C00000"/>
              </a:solidFill>
              <a:sym typeface="Symbol"/>
            </a:endParaRPr>
          </a:p>
          <a:p>
            <a:pPr marL="0" indent="0" algn="ctr">
              <a:buNone/>
            </a:pPr>
            <a:r>
              <a:rPr lang="ro-RO" sz="1200" dirty="0" smtClean="0">
                <a:solidFill>
                  <a:srgbClr val="C00000"/>
                </a:solidFill>
                <a:sym typeface="Symbol"/>
              </a:rPr>
              <a:t> Rezerva de cheltuieli neprevăzute nu poate depăşi 10% din costurile alocate Execuţiei Infrastructurei.</a:t>
            </a:r>
            <a:endParaRPr lang="ro-RO" sz="1200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sz="1200" dirty="0">
              <a:solidFill>
                <a:srgbClr val="C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6596498"/>
              </p:ext>
            </p:extLst>
          </p:nvPr>
        </p:nvGraphicFramePr>
        <p:xfrm>
          <a:off x="1066800" y="1905000"/>
          <a:ext cx="6858000" cy="368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4644"/>
                <a:gridCol w="3613356"/>
              </a:tblGrid>
              <a:tr h="296708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</a:t>
                      </a:r>
                      <a:r>
                        <a:rPr lang="ro-RO" baseline="0" dirty="0" smtClean="0"/>
                        <a:t> HARD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 SOFT</a:t>
                      </a:r>
                      <a:endParaRPr lang="en-US" dirty="0"/>
                    </a:p>
                  </a:txBody>
                  <a:tcPr/>
                </a:tc>
              </a:tr>
              <a:tr h="2497292">
                <a:tc>
                  <a:txBody>
                    <a:bodyPr/>
                    <a:lstStyle/>
                    <a:p>
                      <a:r>
                        <a:rPr lang="ro-RO" sz="1600" dirty="0" smtClean="0">
                          <a:solidFill>
                            <a:srgbClr val="C00000"/>
                          </a:solidFill>
                        </a:rPr>
                        <a:t>Categorii PRINCIPALE: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Resurse umane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Deplasări şi costuri de subzistenţă pentru echipa de proiect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Infrastructură ( + doc. tehnică)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Echipamente şi </a:t>
                      </a:r>
                      <a:r>
                        <a:rPr lang="en-US" sz="1600" dirty="0" err="1" smtClean="0"/>
                        <a:t>dotari</a:t>
                      </a:r>
                      <a:endParaRPr lang="ro-RO" sz="1600" dirty="0" smtClean="0"/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Servicii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Comunicare şi vizibilitate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Costuri administrative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r>
                        <a:rPr lang="ro-RO" sz="1600" dirty="0" smtClean="0"/>
                        <a:t>Rezervă chel</a:t>
                      </a:r>
                      <a:r>
                        <a:rPr lang="en-US" sz="1600" dirty="0" err="1" smtClean="0"/>
                        <a:t>tuie</a:t>
                      </a:r>
                      <a:r>
                        <a:rPr lang="ro-RO" sz="1600" dirty="0" smtClean="0"/>
                        <a:t>li neprevăzute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>
                          <a:solidFill>
                            <a:srgbClr val="C00000"/>
                          </a:solidFill>
                        </a:rPr>
                        <a:t>Categorii PRINCIPALE: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ro-RO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Resurse umane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ro-RO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Deplasări şi costuri de subzistenţă pentru echipa de proiect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ro-RO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Infrastructură ( + doc. tehnică) </a:t>
                      </a:r>
                      <a:r>
                        <a:rPr kumimoji="0" lang="ro-RO" sz="16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dacă este cazul.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ro-RO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Echipamente şi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dotari</a:t>
                      </a:r>
                      <a:endParaRPr kumimoji="0" lang="ro-RO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ro-RO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Servicii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ro-RO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Comunicare şi vizibilitate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ro-RO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Costuri administrative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  <a:defRPr/>
                      </a:pPr>
                      <a:r>
                        <a:rPr kumimoji="0" lang="ro-RO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Rezervă cheltuieli neprevăzute (doar dacă este prevăzută infrastructură)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3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COSTURI eligibile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9277941"/>
              </p:ext>
            </p:extLst>
          </p:nvPr>
        </p:nvGraphicFramePr>
        <p:xfrm>
          <a:off x="685800" y="838200"/>
          <a:ext cx="7848600" cy="47243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300"/>
                <a:gridCol w="3924300"/>
              </a:tblGrid>
              <a:tr h="674914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</a:t>
                      </a:r>
                      <a:r>
                        <a:rPr lang="ro-RO" baseline="0" dirty="0" smtClean="0"/>
                        <a:t> HARD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 SOFT</a:t>
                      </a:r>
                      <a:endParaRPr lang="en-US" dirty="0"/>
                    </a:p>
                  </a:txBody>
                  <a:tcPr anchor="ctr"/>
                </a:tc>
              </a:tr>
              <a:tr h="674914"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v"/>
                      </a:pPr>
                      <a:r>
                        <a:rPr lang="ro-RO" sz="1200" b="1" dirty="0" smtClean="0">
                          <a:solidFill>
                            <a:srgbClr val="C00000"/>
                          </a:solidFill>
                        </a:rPr>
                        <a:t>Costuri de pregătire </a:t>
                      </a:r>
                      <a:r>
                        <a:rPr lang="ro-RO" sz="1200" dirty="0" smtClean="0">
                          <a:sym typeface="Symbol"/>
                        </a:rPr>
                        <a:t> 3,000 EURO per proiect (deplasări şi cheltuieli</a:t>
                      </a:r>
                      <a:r>
                        <a:rPr lang="ro-RO" sz="1200" baseline="0" dirty="0" smtClean="0">
                          <a:sym typeface="Symbol"/>
                        </a:rPr>
                        <a:t> de subzistenţă pentru echipa de proiect</a:t>
                      </a:r>
                      <a:r>
                        <a:rPr lang="ro-RO" sz="1200" dirty="0" smtClean="0">
                          <a:sym typeface="Symbol"/>
                        </a:rPr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kumimoji="0" lang="ro-RO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Costuri de pregătire 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 3,000 EURO per proiect (deplasări şi cheltuieli de subzistenţă pentru echipa de proiect)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74914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v"/>
                      </a:pPr>
                      <a:r>
                        <a:rPr lang="ro-RO" sz="1200" b="1" dirty="0" smtClean="0">
                          <a:solidFill>
                            <a:srgbClr val="C00000"/>
                          </a:solidFill>
                        </a:rPr>
                        <a:t> Costuri documentaţia tehnică </a:t>
                      </a:r>
                      <a:r>
                        <a:rPr lang="ro-RO" sz="1200" dirty="0" smtClean="0">
                          <a:sym typeface="Symbol"/>
                        </a:rPr>
                        <a:t> max 10% din costul de execuţie al infrastructurii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kumimoji="0" lang="ro-RO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Costuri documentaţia tehnică 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 max 10% din costul de execuţie al infrastructurii – </a:t>
                      </a:r>
                      <a:r>
                        <a:rPr kumimoji="0" lang="ro-RO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dacă este cazul</a:t>
                      </a:r>
                      <a:endParaRPr kumimoji="0" lang="en-US" sz="1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74914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v"/>
                      </a:pPr>
                      <a:r>
                        <a:rPr lang="ro-RO" sz="1200" b="1" dirty="0" smtClean="0">
                          <a:solidFill>
                            <a:srgbClr val="C00000"/>
                          </a:solidFill>
                        </a:rPr>
                        <a:t> Costuri pentru achiziţia</a:t>
                      </a:r>
                      <a:r>
                        <a:rPr lang="ro-RO" sz="1200" b="1" baseline="0" dirty="0" smtClean="0">
                          <a:solidFill>
                            <a:srgbClr val="C00000"/>
                          </a:solidFill>
                        </a:rPr>
                        <a:t> de vehicule </a:t>
                      </a:r>
                      <a:r>
                        <a:rPr lang="ro-RO" sz="1200" baseline="0" dirty="0" smtClean="0">
                          <a:sym typeface="Symbol"/>
                        </a:rPr>
                        <a:t> max. 18,000 EURO per vehicul (doar pentu </a:t>
                      </a:r>
                      <a:r>
                        <a:rPr lang="en-US" sz="1200" baseline="0" dirty="0" err="1" smtClean="0">
                          <a:sym typeface="Symbol"/>
                        </a:rPr>
                        <a:t>activitati</a:t>
                      </a:r>
                      <a:r>
                        <a:rPr lang="en-US" sz="1200" baseline="0" dirty="0" smtClean="0">
                          <a:sym typeface="Symbol"/>
                        </a:rPr>
                        <a:t> de management)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kumimoji="0" lang="ro-RO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Costuri pentru achiziţia de vehicule 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 max. 18,000 EURO per vehicul (doar pentu </a:t>
                      </a:r>
                      <a:r>
                        <a:rPr kumimoji="0" lang="en-US" sz="12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activitati</a:t>
                      </a:r>
                      <a:r>
                        <a:rPr kumimoji="0" 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 de management)</a:t>
                      </a:r>
                      <a:endParaRPr kumimoji="0" lang="en-US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74914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v"/>
                      </a:pPr>
                      <a:r>
                        <a:rPr lang="ro-RO" sz="1200" b="1" dirty="0" smtClean="0">
                          <a:solidFill>
                            <a:srgbClr val="C00000"/>
                          </a:solidFill>
                        </a:rPr>
                        <a:t> Costuri pentru comunicare şi vizibilitate </a:t>
                      </a:r>
                      <a:r>
                        <a:rPr lang="ro-RO" sz="1200" dirty="0" smtClean="0">
                          <a:sym typeface="Symbol"/>
                        </a:rPr>
                        <a:t> min. 2% din totalul costurilor directe eligibile (fără cap</a:t>
                      </a:r>
                      <a:r>
                        <a:rPr lang="ro-RO" sz="1200" baseline="0" dirty="0" smtClean="0">
                          <a:sym typeface="Symbol"/>
                        </a:rPr>
                        <a:t> din buget Comunicare şi Execuţia Infrastructurii</a:t>
                      </a:r>
                      <a:r>
                        <a:rPr lang="ro-RO" sz="1200" dirty="0" smtClean="0">
                          <a:sym typeface="Symbol"/>
                        </a:rPr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kumimoji="0" lang="ro-RO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Costuri pentru comunicare şi vizibilitate 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 min. 2% din totalul costurilor directe eligibile (fără cap din buget Comunicare şi Execuţia Infrastructurii) – </a:t>
                      </a:r>
                      <a:r>
                        <a:rPr kumimoji="0" lang="ro-RO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dacă este cazul</a:t>
                      </a:r>
                      <a:endParaRPr kumimoji="0" lang="en-US" sz="1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74914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v"/>
                      </a:pPr>
                      <a:r>
                        <a:rPr lang="ro-RO" sz="1200" b="1" dirty="0" smtClean="0">
                          <a:solidFill>
                            <a:srgbClr val="C00000"/>
                          </a:solidFill>
                        </a:rPr>
                        <a:t> Rezerva de cheltuieli neprevăzute </a:t>
                      </a:r>
                      <a:r>
                        <a:rPr lang="ro-RO" sz="1200" dirty="0" smtClean="0">
                          <a:sym typeface="Symbol"/>
                        </a:rPr>
                        <a:t> max. 10% din costul de execuţie al infrasturcturii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kumimoji="0" lang="ro-RO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Rezerva de cheltuieli neprevăzute 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 max. 10% din costul de execuţie al infrasturcturii – </a:t>
                      </a:r>
                      <a:r>
                        <a:rPr kumimoji="0" lang="ro-RO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dacă este cazul</a:t>
                      </a:r>
                      <a:endParaRPr kumimoji="0" lang="en-US" sz="1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674914">
                <a:tc>
                  <a:txBody>
                    <a:bodyPr/>
                    <a:lstStyle/>
                    <a:p>
                      <a:pPr marL="171450" indent="-171450">
                        <a:buFont typeface="Wingdings" pitchFamily="2" charset="2"/>
                        <a:buChar char="v"/>
                      </a:pPr>
                      <a:r>
                        <a:rPr lang="ro-RO" sz="1200" b="1" dirty="0" smtClean="0">
                          <a:solidFill>
                            <a:srgbClr val="C00000"/>
                          </a:solidFill>
                        </a:rPr>
                        <a:t> Costuri administrative </a:t>
                      </a:r>
                      <a:r>
                        <a:rPr lang="ro-RO" sz="1200" dirty="0" smtClean="0">
                          <a:sym typeface="Symbol"/>
                        </a:rPr>
                        <a:t> max. 7% din totalul costurilor directe eligibile (fără cap din buget Execuţia Infrastructurii)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v"/>
                        <a:tabLst/>
                        <a:defRPr/>
                      </a:pPr>
                      <a:r>
                        <a:rPr kumimoji="0" lang="ro-RO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Costuri administrative </a:t>
                      </a:r>
                      <a:r>
                        <a:rPr kumimoji="0" lang="ro-RO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 max. 7% din totalul costurilor directe eligibile (fără cap din buget Execuţia Infrastructurii) – </a:t>
                      </a:r>
                      <a:r>
                        <a:rPr kumimoji="0" lang="ro-RO" sz="12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Symbol"/>
                        </a:rPr>
                        <a:t>dacă este cazul</a:t>
                      </a:r>
                      <a:endParaRPr kumimoji="0" lang="en-US" sz="1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104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COSTURI neeligibile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2400" dirty="0" smtClean="0">
                <a:solidFill>
                  <a:schemeClr val="tx2"/>
                </a:solidFill>
              </a:rPr>
              <a:t>Exemple de costuri neeligibile:</a:t>
            </a:r>
          </a:p>
          <a:p>
            <a:pPr marL="0" indent="0">
              <a:buNone/>
            </a:pPr>
            <a:endParaRPr lang="ro-RO" sz="1800" dirty="0" smtClean="0"/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Datorii;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Costuri acoperite de alte programe de finanţare;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Achiziţia de terenuri/ clădiri;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Achiziţia de echipamente sau vehicule second hand;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Pierderi datorate schimbului valutar;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Taxe, inclusiv TVA</a:t>
            </a:r>
            <a:r>
              <a:rPr lang="en-US" sz="1800" dirty="0" smtClean="0"/>
              <a:t> – </a:t>
            </a:r>
            <a:r>
              <a:rPr lang="en-US" sz="1800" dirty="0" err="1" smtClean="0"/>
              <a:t>valabil</a:t>
            </a:r>
            <a:r>
              <a:rPr lang="en-US" sz="1800" dirty="0" smtClean="0"/>
              <a:t> </a:t>
            </a:r>
            <a:r>
              <a:rPr lang="en-US" sz="1800" dirty="0" err="1" smtClean="0"/>
              <a:t>pentru</a:t>
            </a:r>
            <a:r>
              <a:rPr lang="en-US" sz="1800" dirty="0" smtClean="0"/>
              <a:t> </a:t>
            </a:r>
            <a:r>
              <a:rPr lang="en-US" sz="1800" dirty="0" err="1" smtClean="0"/>
              <a:t>Republica</a:t>
            </a:r>
            <a:r>
              <a:rPr lang="en-US" sz="1800" smtClean="0"/>
              <a:t> Moldova</a:t>
            </a:r>
            <a:r>
              <a:rPr lang="ro-RO" sz="1800" smtClean="0"/>
              <a:t>;</a:t>
            </a:r>
            <a:endParaRPr lang="ro-RO" sz="1800" dirty="0" smtClean="0"/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Cheltuieli efectuate pentru activităţi implementate în afara ariei Programului, care depăşesc 10% din bugetul proiectului;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Cheltuieli pentru activităţi care intră sub incidenţa ajutorului de stat;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Contribuţii in kind, precum sunt definite în art. 14(1) din Regulamentul de Implementare ENI.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04732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ro-RO" sz="3200" dirty="0">
                <a:solidFill>
                  <a:srgbClr val="C00000"/>
                </a:solidFill>
              </a:rPr>
              <a:t>Mulţumim pentru atenţie!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0" lvl="0" indent="0" algn="ctr">
              <a:buNone/>
            </a:pPr>
            <a:endParaRPr lang="ro-RO" sz="2400" dirty="0" smtClean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ro-RO" sz="2400" dirty="0" smtClean="0">
                <a:solidFill>
                  <a:prstClr val="black"/>
                </a:solidFill>
              </a:rPr>
              <a:t>Vă </a:t>
            </a:r>
            <a:r>
              <a:rPr lang="ro-RO" sz="2400" dirty="0">
                <a:solidFill>
                  <a:prstClr val="black"/>
                </a:solidFill>
              </a:rPr>
              <a:t>rugăm să verificaţi periodic noutăţile postate pe site-ul Programului</a:t>
            </a:r>
          </a:p>
          <a:p>
            <a:pPr marL="0" lvl="0" indent="0" algn="ctr">
              <a:buNone/>
            </a:pPr>
            <a:r>
              <a:rPr lang="ro-RO" sz="2800" dirty="0">
                <a:solidFill>
                  <a:prstClr val="black"/>
                </a:solidFill>
                <a:hlinkClick r:id="rId2"/>
              </a:rPr>
              <a:t>http://www.ro-md.ro-ua-md.net/en/</a:t>
            </a:r>
            <a:endParaRPr lang="ro-RO" sz="2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ro-RO" sz="2800" dirty="0">
              <a:solidFill>
                <a:prstClr val="black"/>
              </a:solidFill>
            </a:endParaRPr>
          </a:p>
          <a:p>
            <a:pPr marL="0" lvl="0" indent="0" algn="ctr">
              <a:buNone/>
            </a:pPr>
            <a:r>
              <a:rPr lang="ro-RO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Secretariatul Tehnic Comun</a:t>
            </a:r>
          </a:p>
          <a:p>
            <a:pPr marL="0" lvl="0" indent="0" algn="ctr">
              <a:buNone/>
            </a:pPr>
            <a:r>
              <a:rPr lang="ro-RO" sz="2400" dirty="0">
                <a:solidFill>
                  <a:prstClr val="black"/>
                </a:solidFill>
              </a:rPr>
              <a:t>Biroul Regional de Cooperare Transfrontalieră Iaşi pentru graniţa România-Republica Moldova</a:t>
            </a:r>
          </a:p>
          <a:p>
            <a:pPr marL="0" lvl="0" indent="0" algn="ctr">
              <a:buNone/>
            </a:pPr>
            <a:r>
              <a:rPr lang="ro-RO" sz="2000" b="1" dirty="0">
                <a:solidFill>
                  <a:prstClr val="black"/>
                </a:solidFill>
              </a:rPr>
              <a:t>Strada Dimitrie Ralet 2A, 700108 Iaşi, România</a:t>
            </a:r>
          </a:p>
          <a:p>
            <a:pPr marL="0" lvl="0" indent="0" algn="ctr">
              <a:buNone/>
            </a:pPr>
            <a:r>
              <a:rPr lang="en-US" sz="2800" dirty="0">
                <a:solidFill>
                  <a:prstClr val="black"/>
                </a:solidFill>
                <a:hlinkClick r:id="rId3"/>
              </a:rPr>
              <a:t>helpdesk@brctiasi.ro</a:t>
            </a:r>
            <a:r>
              <a:rPr lang="ro-RO" sz="2800" dirty="0">
                <a:solidFill>
                  <a:prstClr val="black"/>
                </a:solidFill>
              </a:rPr>
              <a:t> </a:t>
            </a:r>
            <a:endParaRPr lang="en-US" sz="28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25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Criterii Principale 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r>
              <a:rPr lang="ro-RO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Cerinţe OBLIGATORII</a:t>
            </a:r>
          </a:p>
          <a:p>
            <a:pPr marL="0" indent="0">
              <a:buNone/>
            </a:pPr>
            <a:r>
              <a:rPr lang="ro-RO" sz="2000" dirty="0" smtClean="0"/>
              <a:t>În cadrul POC ROMD 2014-2020, pot fi finanţate </a:t>
            </a:r>
            <a:r>
              <a:rPr lang="ro-RO" sz="2000" dirty="0" smtClean="0">
                <a:solidFill>
                  <a:srgbClr val="C00000"/>
                </a:solidFill>
              </a:rPr>
              <a:t>doar </a:t>
            </a:r>
            <a:r>
              <a:rPr lang="ro-RO" sz="2000" dirty="0" smtClean="0"/>
              <a:t>proiectele care:</a:t>
            </a:r>
          </a:p>
          <a:p>
            <a:pPr marL="0" indent="0">
              <a:buNone/>
            </a:pPr>
            <a:endParaRPr lang="ro-RO" sz="2000" dirty="0" smtClean="0"/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/>
              <a:t>Contribuie la </a:t>
            </a:r>
            <a:r>
              <a:rPr lang="ro-RO" sz="1800" dirty="0" smtClean="0">
                <a:solidFill>
                  <a:srgbClr val="C00000"/>
                </a:solidFill>
              </a:rPr>
              <a:t>Rezultatele şi Realizările Programului</a:t>
            </a:r>
            <a:r>
              <a:rPr lang="ro-RO" sz="1800" dirty="0" smtClean="0"/>
              <a:t>, această contribuţie fiind fezabilă, măsurabilă şi clar evidenţiată în Cererea de Finanţare.</a:t>
            </a:r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/>
              <a:t>Au </a:t>
            </a:r>
            <a:r>
              <a:rPr lang="ro-RO" sz="1800" dirty="0" smtClean="0">
                <a:solidFill>
                  <a:srgbClr val="C00000"/>
                </a:solidFill>
              </a:rPr>
              <a:t>Impact Transfrontalier </a:t>
            </a:r>
            <a:r>
              <a:rPr lang="ro-RO" sz="1800" dirty="0" smtClean="0"/>
              <a:t>clar şi aduc beneficii pe termen lung pentru ambele ţări participante în Program.</a:t>
            </a:r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/>
              <a:t>Pun în practică toate </a:t>
            </a:r>
            <a:r>
              <a:rPr lang="ro-RO" sz="1800" dirty="0" smtClean="0">
                <a:solidFill>
                  <a:srgbClr val="C00000"/>
                </a:solidFill>
              </a:rPr>
              <a:t>criteriile de cooperare transfrontalieră </a:t>
            </a:r>
            <a:r>
              <a:rPr lang="ro-RO" sz="1800" dirty="0" smtClean="0"/>
              <a:t>încurajate de Program.</a:t>
            </a:r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/>
              <a:t>Sunt </a:t>
            </a:r>
            <a:r>
              <a:rPr lang="ro-RO" sz="1800" dirty="0" smtClean="0">
                <a:solidFill>
                  <a:srgbClr val="C00000"/>
                </a:solidFill>
              </a:rPr>
              <a:t>relevante pentru problema identificată, logic concepute şi demonstrează capacitatea de a fi implementate.</a:t>
            </a:r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/>
              <a:t>Sunt </a:t>
            </a:r>
            <a:r>
              <a:rPr lang="ro-RO" sz="1800" dirty="0" smtClean="0">
                <a:solidFill>
                  <a:srgbClr val="C00000"/>
                </a:solidFill>
              </a:rPr>
              <a:t>viabile din perspectivă tehnică şi finanicară.</a:t>
            </a:r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/>
              <a:t>Definesc clar criteriile de </a:t>
            </a:r>
            <a:r>
              <a:rPr lang="ro-RO" sz="1800" dirty="0" smtClean="0">
                <a:solidFill>
                  <a:srgbClr val="C00000"/>
                </a:solidFill>
              </a:rPr>
              <a:t>sustenabilitate</a:t>
            </a:r>
            <a:r>
              <a:rPr lang="ro-RO" sz="1800" dirty="0" smtClean="0"/>
              <a:t> pentru activităţile implementate.</a:t>
            </a:r>
            <a:endParaRPr lang="en-US" sz="1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833410"/>
              </p:ext>
            </p:extLst>
          </p:nvPr>
        </p:nvGraphicFramePr>
        <p:xfrm>
          <a:off x="1524000" y="990600"/>
          <a:ext cx="6096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</a:t>
                      </a:r>
                      <a:r>
                        <a:rPr lang="ro-RO" baseline="0" dirty="0" smtClean="0"/>
                        <a:t> HARD şi proiecte SOFT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242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Citerii de eligibilitate 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r>
              <a:rPr lang="ro-RO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Cerinţe OBLIGATORII pentru APLICANT și PARTENERI (1)</a:t>
            </a:r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/>
              <a:t>Să aibă personalitate juridică</a:t>
            </a:r>
          </a:p>
          <a:p>
            <a:pPr marL="0" indent="0" algn="just">
              <a:buNone/>
            </a:pPr>
            <a:endParaRPr lang="ro-RO" sz="1800" dirty="0" smtClean="0"/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/>
              <a:t>Să fie localizaţi şi înregistraţi în </a:t>
            </a:r>
            <a:r>
              <a:rPr lang="ro-RO" sz="1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aria Programului</a:t>
            </a:r>
            <a:r>
              <a:rPr lang="ro-RO" sz="1800" dirty="0" smtClean="0"/>
              <a:t>, după cum urmează:</a:t>
            </a:r>
          </a:p>
          <a:p>
            <a:pPr algn="just">
              <a:buFont typeface="Wingdings" pitchFamily="2" charset="2"/>
              <a:buChar char="§"/>
            </a:pPr>
            <a:r>
              <a:rPr lang="ro-RO" sz="1400" dirty="0" smtClean="0">
                <a:solidFill>
                  <a:srgbClr val="C00000"/>
                </a:solidFill>
              </a:rPr>
              <a:t>Aria PRINCIPALĂ</a:t>
            </a:r>
            <a:r>
              <a:rPr lang="ro-RO" sz="1400" dirty="0" smtClean="0"/>
              <a:t> a Programului: judeţele Botoşani, Vaslui, Iaşi şi Galaţi + întreg teritoriul Republicii Moldova.</a:t>
            </a:r>
          </a:p>
          <a:p>
            <a:pPr algn="just">
              <a:buFont typeface="Wingdings" pitchFamily="2" charset="2"/>
              <a:buChar char="§"/>
            </a:pPr>
            <a:r>
              <a:rPr lang="ro-RO" sz="1400" dirty="0" smtClean="0">
                <a:solidFill>
                  <a:srgbClr val="C00000"/>
                </a:solidFill>
              </a:rPr>
              <a:t>Centrele majore economice, sociale şi culturale</a:t>
            </a:r>
            <a:r>
              <a:rPr lang="ro-RO" sz="1400" dirty="0" smtClean="0"/>
              <a:t>: Bacău, Piatra Neamţ şi Suceava. (doar în anumite condiţii, aşa cum sunt ele prevăzute în documentele Programului)</a:t>
            </a:r>
          </a:p>
          <a:p>
            <a:pPr algn="just">
              <a:buFont typeface="Wingdings" pitchFamily="2" charset="2"/>
              <a:buChar char="§"/>
            </a:pPr>
            <a:r>
              <a:rPr lang="ro-RO" sz="1400" dirty="0" smtClean="0">
                <a:solidFill>
                  <a:srgbClr val="C00000"/>
                </a:solidFill>
              </a:rPr>
              <a:t>Organizaţii Internaţionale </a:t>
            </a:r>
            <a:r>
              <a:rPr lang="ro-RO" sz="1400" dirty="0" smtClean="0"/>
              <a:t>care operează în aria principală.</a:t>
            </a:r>
          </a:p>
          <a:p>
            <a:pPr marL="0" indent="0" algn="just">
              <a:buNone/>
            </a:pPr>
            <a:endParaRPr lang="ro-RO" sz="1400" dirty="0" smtClean="0"/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/>
              <a:t>Să fie organizaţii non-profit.</a:t>
            </a:r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/>
              <a:t>Să fie responsabili în mod direct de pregătirea, managementul şi implementarea proiectului.</a:t>
            </a:r>
          </a:p>
          <a:p>
            <a:pPr algn="just">
              <a:buFont typeface="Wingdings" pitchFamily="2" charset="2"/>
              <a:buChar char="ü"/>
            </a:pPr>
            <a:r>
              <a:rPr lang="ro-RO" sz="1800" dirty="0" smtClean="0"/>
              <a:t>Să beneficieze de surse de finanţare stabile şi suficiente.</a:t>
            </a:r>
          </a:p>
          <a:p>
            <a:pPr marL="0" indent="0" algn="ctr">
              <a:buNone/>
            </a:pPr>
            <a:r>
              <a:rPr lang="ro-RO" sz="1400" b="1" i="1" dirty="0" smtClean="0">
                <a:solidFill>
                  <a:srgbClr val="C00000"/>
                </a:solidFill>
              </a:rPr>
              <a:t>Toate criteriile se aplică obligatoriu, atât aplicanţilor, cât şi partenerilor</a:t>
            </a:r>
            <a:r>
              <a:rPr lang="ro-RO" sz="1100" i="1" dirty="0" smtClean="0"/>
              <a:t>.</a:t>
            </a:r>
            <a:endParaRPr lang="en-US" sz="1100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241366"/>
              </p:ext>
            </p:extLst>
          </p:nvPr>
        </p:nvGraphicFramePr>
        <p:xfrm>
          <a:off x="1524000" y="990600"/>
          <a:ext cx="609600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 HARD şi proiecte SOFT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54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ro-RO" sz="320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Criterii de eligibilitate</a:t>
            </a:r>
            <a:endParaRPr lang="ro-RO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r>
              <a:rPr lang="ro-RO" sz="1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Cerinţe OBLIGATORII pentru APLICANT și </a:t>
            </a:r>
            <a:r>
              <a:rPr lang="ro-RO" sz="1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PARTENERI (2)</a:t>
            </a:r>
          </a:p>
          <a:p>
            <a:pPr marL="0" indent="0">
              <a:buNone/>
            </a:pPr>
            <a:endParaRPr lang="ro-RO" sz="1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ro-RO" sz="1800" dirty="0">
                <a:solidFill>
                  <a:prstClr val="black"/>
                </a:solidFill>
              </a:rPr>
              <a:t>Să nu aibă datorii la bugetul de stat sau la bugetul local, nici datorii faţă de POC ROUAMD 2007-2013 (până la semnarea contractului grant).</a:t>
            </a:r>
          </a:p>
          <a:p>
            <a:pPr lvl="0" algn="just">
              <a:buFont typeface="Wingdings" pitchFamily="2" charset="2"/>
              <a:buChar char="ü"/>
            </a:pPr>
            <a:r>
              <a:rPr lang="ro-RO" sz="1800" dirty="0">
                <a:solidFill>
                  <a:prstClr val="black"/>
                </a:solidFill>
              </a:rPr>
              <a:t>Să nu se afle în niciuna dintre situaţiile de excludere specificate în Ghidurile </a:t>
            </a:r>
            <a:r>
              <a:rPr lang="ro-RO" sz="1800" dirty="0" err="1">
                <a:solidFill>
                  <a:prstClr val="black"/>
                </a:solidFill>
              </a:rPr>
              <a:t>Aplicanţilor</a:t>
            </a:r>
            <a:r>
              <a:rPr lang="ro-RO" sz="1800" dirty="0">
                <a:solidFill>
                  <a:prstClr val="black"/>
                </a:solidFill>
              </a:rPr>
              <a:t> la cap. 2.2.1 </a:t>
            </a:r>
          </a:p>
          <a:p>
            <a:pPr lvl="0" algn="just">
              <a:buFont typeface="Wingdings" pitchFamily="2" charset="2"/>
              <a:buChar char="ü"/>
            </a:pPr>
            <a:r>
              <a:rPr lang="ro-RO" sz="1800" dirty="0">
                <a:solidFill>
                  <a:prstClr val="black"/>
                </a:solidFill>
              </a:rPr>
              <a:t>Să aibă drepturi corespunzătoare (conform legislaţiilor în vigoare din ambele state participante) asupra fiecărei locaţii în care se propune execuţia componentei de </a:t>
            </a:r>
            <a:r>
              <a:rPr lang="ro-RO" sz="1800" dirty="0" smtClean="0">
                <a:solidFill>
                  <a:prstClr val="black"/>
                </a:solidFill>
              </a:rPr>
              <a:t>infrastructură </a:t>
            </a:r>
            <a:r>
              <a:rPr lang="ro-RO" sz="1800" dirty="0">
                <a:solidFill>
                  <a:prstClr val="black"/>
                </a:solidFill>
              </a:rPr>
              <a:t>sau instalarea de echipamente cu o valoare mai mare de 60.000 EURO.</a:t>
            </a:r>
          </a:p>
          <a:p>
            <a:pPr lvl="0" algn="just">
              <a:buFont typeface="Wingdings" pitchFamily="2" charset="2"/>
              <a:buChar char="ü"/>
            </a:pPr>
            <a:r>
              <a:rPr lang="ro-RO" sz="1800" dirty="0">
                <a:solidFill>
                  <a:prstClr val="black"/>
                </a:solidFill>
              </a:rPr>
              <a:t>Sa aibă capacitatea de a deschide un cont bancar dedicat proiectului și să poată face transferuri către sau dinspre alte țări.</a:t>
            </a:r>
          </a:p>
          <a:p>
            <a:pPr marL="0" indent="0">
              <a:buNone/>
            </a:pPr>
            <a:endParaRPr lang="ro-RO" sz="18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ro-RO" sz="1800" dirty="0" smtClean="0">
                <a:solidFill>
                  <a:schemeClr val="tx2"/>
                </a:solidFill>
                <a:latin typeface="Vrinda" panose="020B0502040204020203" pitchFamily="34" charset="0"/>
                <a:cs typeface="Vrinda" panose="020B0502040204020203" pitchFamily="34" charset="0"/>
              </a:rPr>
              <a:t>! Nerespectarea unuia dintre criteriile de eligibilitate obligatorii de către Aplicant sau Partener, conduce la ne-eligibilitatea întregului proiect.</a:t>
            </a:r>
          </a:p>
          <a:p>
            <a:pPr marL="0" indent="0" algn="just">
              <a:buNone/>
            </a:pPr>
            <a:r>
              <a:rPr lang="ro-RO" sz="1800" dirty="0" smtClean="0">
                <a:solidFill>
                  <a:schemeClr val="tx2"/>
                </a:solidFill>
                <a:latin typeface="Vrinda" panose="020B0502040204020203" pitchFamily="34" charset="0"/>
                <a:cs typeface="Vrinda" panose="020B0502040204020203" pitchFamily="34" charset="0"/>
              </a:rPr>
              <a:t>! Aplicantul sau Partenerul, nu pot fi schimbați și/sau înlocuiți de către o altă organizație după depunerea proiectului.</a:t>
            </a:r>
          </a:p>
          <a:p>
            <a:pPr marL="0" indent="0" algn="just">
              <a:buNone/>
            </a:pPr>
            <a:r>
              <a:rPr lang="ro-RO" sz="1800" dirty="0" smtClean="0">
                <a:solidFill>
                  <a:schemeClr val="tx2"/>
                </a:solidFill>
                <a:latin typeface="Vrinda" panose="020B0502040204020203" pitchFamily="34" charset="0"/>
                <a:cs typeface="Vrinda" panose="020B0502040204020203" pitchFamily="34" charset="0"/>
              </a:rPr>
              <a:t>! Activitățile proiectului, precum și responsabilitățile fiecărui partener nu pot fi schimbate sau transferate dupa depunerea proiectului.</a:t>
            </a:r>
          </a:p>
          <a:p>
            <a:pPr marL="0" indent="0" algn="just">
              <a:buNone/>
            </a:pPr>
            <a:endParaRPr lang="ro-RO" sz="1800" dirty="0" smtClean="0">
              <a:solidFill>
                <a:srgbClr val="C00000"/>
              </a:solidFill>
              <a:latin typeface="Vrinda" panose="020B0502040204020203" pitchFamily="34" charset="0"/>
              <a:cs typeface="Vrinda" panose="020B0502040204020203" pitchFamily="34" charset="0"/>
            </a:endParaRPr>
          </a:p>
          <a:p>
            <a:pPr marL="0" indent="0" algn="ctr">
              <a:buNone/>
            </a:pPr>
            <a:r>
              <a:rPr lang="ro-RO" sz="1600" b="1" i="1" dirty="0" smtClean="0">
                <a:solidFill>
                  <a:srgbClr val="C00000"/>
                </a:solidFill>
              </a:rPr>
              <a:t>Toate criteriile se aplică obligatoriu, atât aplicanţilor, cât şi partenerilor.</a:t>
            </a:r>
          </a:p>
          <a:p>
            <a:pPr marL="0" indent="0" algn="just">
              <a:buNone/>
            </a:pPr>
            <a:endParaRPr lang="ro-RO" sz="1800" dirty="0" smtClean="0">
              <a:solidFill>
                <a:srgbClr val="C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159147"/>
              </p:ext>
            </p:extLst>
          </p:nvPr>
        </p:nvGraphicFramePr>
        <p:xfrm>
          <a:off x="1524000" y="838200"/>
          <a:ext cx="6096000" cy="3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 HARD și proiecte SOFT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825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Criterii de eligibilitate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o-RO" sz="1600" dirty="0" smtClean="0"/>
          </a:p>
          <a:p>
            <a:pPr marL="0" indent="0">
              <a:buNone/>
            </a:pPr>
            <a:r>
              <a:rPr lang="ro-RO" sz="1800" b="1" dirty="0" smtClean="0">
                <a:solidFill>
                  <a:srgbClr val="C00000"/>
                </a:solidFill>
              </a:rPr>
              <a:t>Exemple de potenţiali aplicanţi şi parteneri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Administraţii publice locale/regionale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Instituţii publice cu competenţe în domeniul priorităţii vizate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Organizaţii non-guvernamentale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Universităţi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Asociaţii profesionale sau de alt tip, cu competenţe în domeniul vizat de prioritatea aleasă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Servicii vamale, poliţia de frontieră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Muzee, institute culturale/religioase/de educaţie</a:t>
            </a:r>
          </a:p>
          <a:p>
            <a:pPr marL="0" indent="0">
              <a:buNone/>
            </a:pPr>
            <a:endParaRPr lang="ro-RO" sz="1600" dirty="0"/>
          </a:p>
          <a:p>
            <a:pPr>
              <a:buFont typeface="Symbol"/>
              <a:buChar char="!"/>
            </a:pPr>
            <a:r>
              <a:rPr lang="ro-RO" sz="1600" dirty="0" smtClean="0">
                <a:solidFill>
                  <a:srgbClr val="C00000"/>
                </a:solidFill>
                <a:sym typeface="Symbol"/>
              </a:rPr>
              <a:t>Pentru  o detaliere a listei indicative de potenţiali aplicanţi per priorităţi, vă rugăm sa consultaţi Ghidurile Aplicanţilor, precum şi anexele aferente.</a:t>
            </a:r>
          </a:p>
          <a:p>
            <a:pPr>
              <a:buFont typeface="Symbol"/>
              <a:buChar char="!"/>
            </a:pPr>
            <a:r>
              <a:rPr lang="ro-RO" sz="1600" dirty="0" smtClean="0">
                <a:solidFill>
                  <a:srgbClr val="C00000"/>
                </a:solidFill>
                <a:sym typeface="Symbol"/>
              </a:rPr>
              <a:t>Structurile de management ale Programului nu pot exprima  opinii cu privire la eligibilitatea potenţialilor aplicanţi sau a partenerilor</a:t>
            </a:r>
            <a:r>
              <a:rPr lang="ro-RO" sz="1600" dirty="0">
                <a:solidFill>
                  <a:srgbClr val="C00000"/>
                </a:solidFill>
                <a:sym typeface="Symbol"/>
              </a:rPr>
              <a:t>. </a:t>
            </a:r>
            <a:endParaRPr lang="ro-RO" sz="1600" dirty="0" smtClean="0">
              <a:solidFill>
                <a:srgbClr val="C00000"/>
              </a:solidFill>
              <a:sym typeface="Symbol"/>
            </a:endParaRPr>
          </a:p>
          <a:p>
            <a:pPr>
              <a:buFont typeface="Symbol"/>
              <a:buChar char="!"/>
            </a:pPr>
            <a:r>
              <a:rPr lang="ro-RO" sz="1600" dirty="0" smtClean="0">
                <a:solidFill>
                  <a:srgbClr val="C00000"/>
                </a:solidFill>
                <a:sym typeface="Symbol"/>
              </a:rPr>
              <a:t>Numai </a:t>
            </a:r>
            <a:r>
              <a:rPr lang="ro-RO" sz="1600" dirty="0">
                <a:solidFill>
                  <a:srgbClr val="C00000"/>
                </a:solidFill>
                <a:sym typeface="Symbol"/>
              </a:rPr>
              <a:t>1 proiect poate fi depus de acelaşi </a:t>
            </a:r>
            <a:r>
              <a:rPr lang="ro-RO" sz="1600" dirty="0" err="1">
                <a:solidFill>
                  <a:srgbClr val="C00000"/>
                </a:solidFill>
                <a:sym typeface="Symbol"/>
              </a:rPr>
              <a:t>Aplicant</a:t>
            </a:r>
            <a:r>
              <a:rPr lang="ro-RO" sz="1600" dirty="0">
                <a:solidFill>
                  <a:srgbClr val="C00000"/>
                </a:solidFill>
                <a:sym typeface="Symbol"/>
              </a:rPr>
              <a:t>  pe fiecare prioritate în cadrul unuia dintre Apelurile de Proiecte.</a:t>
            </a:r>
          </a:p>
          <a:p>
            <a:pPr>
              <a:buFont typeface="Symbol"/>
              <a:buChar char="!"/>
            </a:pPr>
            <a:endParaRPr lang="en-US" sz="1600" dirty="0">
              <a:solidFill>
                <a:srgbClr val="C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01117"/>
              </p:ext>
            </p:extLst>
          </p:nvPr>
        </p:nvGraphicFramePr>
        <p:xfrm>
          <a:off x="1524000" y="685801"/>
          <a:ext cx="6096000" cy="3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 HARD</a:t>
                      </a:r>
                      <a:r>
                        <a:rPr lang="ro-RO" baseline="0" dirty="0" smtClean="0"/>
                        <a:t> şi proiecte SOFT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7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Criterii de eligibilitate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r>
              <a:rPr lang="ro-RO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Cerințe OBLIGATORII privind parteneriatul (1)</a:t>
            </a:r>
          </a:p>
          <a:p>
            <a:pPr marL="0" indent="0">
              <a:buNone/>
            </a:pPr>
            <a:endParaRPr lang="ro-RO" sz="2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o-RO" sz="1800" dirty="0" smtClean="0"/>
              <a:t>Programul permite un număr maxim de </a:t>
            </a:r>
            <a:r>
              <a:rPr lang="ro-RO" sz="1800" dirty="0" smtClean="0">
                <a:solidFill>
                  <a:srgbClr val="C00000"/>
                </a:solidFill>
              </a:rPr>
              <a:t>4 parteneri per proiect</a:t>
            </a:r>
            <a:r>
              <a:rPr lang="ro-RO" sz="1800" dirty="0" smtClean="0"/>
              <a:t>, inclusiv Aplicantul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sz="1800" dirty="0" smtClean="0"/>
              <a:t>Sunt necesari minimun </a:t>
            </a:r>
            <a:r>
              <a:rPr lang="ro-RO" sz="1800" dirty="0" smtClean="0">
                <a:solidFill>
                  <a:srgbClr val="C00000"/>
                </a:solidFill>
              </a:rPr>
              <a:t>2 parteneri</a:t>
            </a:r>
            <a:r>
              <a:rPr lang="ro-RO" sz="1800" dirty="0" smtClean="0"/>
              <a:t>, obligatoriu unul din </a:t>
            </a:r>
            <a:r>
              <a:rPr lang="ro-RO" sz="1800" dirty="0" smtClean="0">
                <a:solidFill>
                  <a:srgbClr val="C00000"/>
                </a:solidFill>
              </a:rPr>
              <a:t>România</a:t>
            </a:r>
            <a:r>
              <a:rPr lang="ro-RO" sz="1800" dirty="0" smtClean="0"/>
              <a:t> și unul din </a:t>
            </a:r>
            <a:r>
              <a:rPr lang="ro-RO" sz="1800" dirty="0" smtClean="0">
                <a:solidFill>
                  <a:srgbClr val="C00000"/>
                </a:solidFill>
              </a:rPr>
              <a:t>Republica Moldova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o-RO" sz="1800" dirty="0" smtClean="0"/>
              <a:t>Fiecare partener trebuie să respecte </a:t>
            </a:r>
            <a:r>
              <a:rPr lang="ro-RO" sz="1800" dirty="0" smtClean="0">
                <a:solidFill>
                  <a:srgbClr val="C00000"/>
                </a:solidFill>
              </a:rPr>
              <a:t>cel puțin 2 dintre criteriile cooperării transfrontaliere:</a:t>
            </a:r>
          </a:p>
          <a:p>
            <a:pPr lvl="1"/>
            <a:r>
              <a:rPr lang="ro-RO" sz="1800" dirty="0" smtClean="0"/>
              <a:t>Fiecare partener trebuie să participe cu resurse umane la implementarea proiectului, cel puțin cu managerul de proiect și managerul financiar;</a:t>
            </a:r>
          </a:p>
          <a:p>
            <a:pPr lvl="1"/>
            <a:r>
              <a:rPr lang="ro-RO" sz="1800" dirty="0" smtClean="0"/>
              <a:t>Fiecare partener va gestiona o parte din bugetul proiectului.</a:t>
            </a:r>
          </a:p>
          <a:p>
            <a:pPr marL="0" indent="0">
              <a:buNone/>
            </a:pPr>
            <a:endParaRPr lang="ro-RO" sz="1800" dirty="0"/>
          </a:p>
          <a:p>
            <a:pPr marL="0" indent="0">
              <a:buNone/>
            </a:pPr>
            <a:endParaRPr lang="ro-RO" sz="1800" dirty="0" smtClean="0">
              <a:solidFill>
                <a:srgbClr val="C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795041"/>
              </p:ext>
            </p:extLst>
          </p:nvPr>
        </p:nvGraphicFramePr>
        <p:xfrm>
          <a:off x="1524000" y="762000"/>
          <a:ext cx="6096000" cy="3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 HARD și proiecte SOFT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575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317325"/>
          </a:xfrm>
        </p:spPr>
        <p:txBody>
          <a:bodyPr>
            <a:normAutofit fontScale="90000"/>
          </a:bodyPr>
          <a:lstStyle/>
          <a:p>
            <a:r>
              <a:rPr lang="ro-RO" sz="29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Criterii de eligibilitate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440363"/>
          </a:xfrm>
        </p:spPr>
        <p:txBody>
          <a:bodyPr/>
          <a:lstStyle/>
          <a:p>
            <a:pPr marL="0" lvl="0" indent="0">
              <a:buNone/>
            </a:pPr>
            <a:endParaRPr lang="ro-RO" sz="28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>
              <a:buNone/>
            </a:pPr>
            <a:r>
              <a:rPr lang="ro-RO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Cerințe </a:t>
            </a:r>
            <a:r>
              <a:rPr lang="ro-RO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OBLIGATORII privind parteneriatul </a:t>
            </a:r>
            <a:r>
              <a:rPr lang="ro-RO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</a:t>
            </a:r>
            <a:endParaRPr lang="ro-RO" sz="2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ro-RO" sz="1800" b="1" dirty="0" smtClean="0">
                <a:solidFill>
                  <a:schemeClr val="tx2"/>
                </a:solidFill>
              </a:rPr>
              <a:t>APLICANTUL</a:t>
            </a:r>
            <a:r>
              <a:rPr lang="ro-RO" sz="1800" dirty="0" smtClean="0">
                <a:solidFill>
                  <a:schemeClr val="tx2"/>
                </a:solidFill>
              </a:rPr>
              <a:t> poate fi reprezentat de o entitate înregistrată doar în aria PRINCIPALĂ a Programului: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România: jud. Botoşani, Vaslui, Iaşi şi Galaţi.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Republica Moldova: întreg teritoriul.</a:t>
            </a:r>
          </a:p>
          <a:p>
            <a:pPr marL="0" indent="0">
              <a:buNone/>
            </a:pPr>
            <a:endParaRPr lang="ro-RO" sz="1800" dirty="0"/>
          </a:p>
          <a:p>
            <a:pPr marL="0" indent="0">
              <a:buNone/>
            </a:pPr>
            <a:r>
              <a:rPr lang="ro-RO" sz="1800" b="1" dirty="0" smtClean="0">
                <a:solidFill>
                  <a:schemeClr val="tx2"/>
                </a:solidFill>
              </a:rPr>
              <a:t>PARTENERII</a:t>
            </a:r>
            <a:r>
              <a:rPr lang="ro-RO" sz="1800" dirty="0" smtClean="0">
                <a:solidFill>
                  <a:schemeClr val="tx2"/>
                </a:solidFill>
              </a:rPr>
              <a:t> pot fi reprezentaţi de entităţi înregistrate în: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Aria PRINCIPALĂ a Programului.</a:t>
            </a:r>
          </a:p>
          <a:p>
            <a:pPr>
              <a:buFont typeface="Wingdings" pitchFamily="2" charset="2"/>
              <a:buChar char="ü"/>
            </a:pPr>
            <a:r>
              <a:rPr lang="ro-RO" sz="1800" dirty="0" smtClean="0"/>
              <a:t>Centrele majore economice, sociale şi culturale, doar în următoarele condiţii:</a:t>
            </a:r>
          </a:p>
          <a:p>
            <a:pPr>
              <a:buFont typeface="Wingdings" pitchFamily="2" charset="2"/>
              <a:buChar char="Ø"/>
            </a:pPr>
            <a:r>
              <a:rPr lang="ro-RO" sz="1600" b="1" dirty="0" smtClean="0"/>
              <a:t>APEL 1 HARD</a:t>
            </a:r>
            <a:r>
              <a:rPr lang="ro-RO" sz="1600" dirty="0" smtClean="0"/>
              <a:t>: entităţi din municipiile Suceava şi Piatra Neamţ, doar pentru Obiectivul Tematic 3 </a:t>
            </a:r>
          </a:p>
          <a:p>
            <a:pPr>
              <a:buFont typeface="Wingdings" pitchFamily="2" charset="2"/>
              <a:buChar char="Ø"/>
            </a:pPr>
            <a:r>
              <a:rPr lang="ro-RO" sz="1600" b="1" dirty="0" smtClean="0"/>
              <a:t>Apel 2 SOFT</a:t>
            </a:r>
            <a:r>
              <a:rPr lang="ro-RO" sz="1600" dirty="0" smtClean="0"/>
              <a:t>: entităţi din municipiul Bacău doar pentru Obiectivul Tematic 2, entităţi din municipiile Suceava şi Piatra Neamţ doar pentru Obiectivele Tematice 2 şi 3. </a:t>
            </a:r>
          </a:p>
          <a:p>
            <a:pPr marL="0" indent="0" algn="ctr">
              <a:buNone/>
            </a:pPr>
            <a:r>
              <a:rPr lang="ro-RO" sz="1400" b="1" dirty="0" smtClean="0">
                <a:solidFill>
                  <a:srgbClr val="C00000"/>
                </a:solidFill>
              </a:rPr>
              <a:t>Entităţile înregistrate în centrele majore pot beneficia doar de 50% din valoarea totală a bugetului proiectului. </a:t>
            </a:r>
            <a:endParaRPr lang="en-US" sz="1400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69725"/>
            <a:ext cx="6096000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0177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Criterii de eligibilitate proiect</a:t>
            </a:r>
            <a:endParaRPr lang="ro-RO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 marL="0" indent="0">
              <a:buNone/>
            </a:pPr>
            <a:endParaRPr lang="ro-RO" dirty="0" smtClean="0"/>
          </a:p>
          <a:p>
            <a:pPr marL="0" indent="0">
              <a:buNone/>
            </a:pPr>
            <a:r>
              <a:rPr lang="ro-RO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Cerinţe </a:t>
            </a:r>
            <a:r>
              <a:rPr lang="ro-RO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OBLIGATORII </a:t>
            </a:r>
            <a:r>
              <a:rPr lang="ro-RO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pentru </a:t>
            </a:r>
            <a:r>
              <a:rPr lang="ro-RO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PROIECT</a:t>
            </a:r>
          </a:p>
          <a:p>
            <a:pPr marL="0" indent="0">
              <a:buNone/>
            </a:pPr>
            <a:endParaRPr lang="ro-RO" sz="2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itchFamily="2" charset="2"/>
              <a:buChar char="ü"/>
            </a:pPr>
            <a:r>
              <a:rPr lang="ro-RO" sz="1600" dirty="0" smtClean="0"/>
              <a:t>Proiectul trebuie să se adreseze </a:t>
            </a:r>
            <a:r>
              <a:rPr lang="ro-RO" sz="1600" dirty="0" smtClean="0">
                <a:solidFill>
                  <a:srgbClr val="C00000"/>
                </a:solidFill>
              </a:rPr>
              <a:t>unui singur Obiectiv Tematic şi unei singure Priorităţi aferente;</a:t>
            </a:r>
          </a:p>
          <a:p>
            <a:pPr algn="just">
              <a:buFont typeface="Wingdings" pitchFamily="2" charset="2"/>
              <a:buChar char="ü"/>
            </a:pPr>
            <a:r>
              <a:rPr lang="ro-RO" sz="1600" dirty="0" smtClean="0"/>
              <a:t>Proiectul trebuie să contribuie la </a:t>
            </a:r>
            <a:r>
              <a:rPr lang="ro-RO" sz="1600" dirty="0" smtClean="0">
                <a:solidFill>
                  <a:srgbClr val="C00000"/>
                </a:solidFill>
              </a:rPr>
              <a:t>Rezultatul de Program </a:t>
            </a:r>
            <a:r>
              <a:rPr lang="ro-RO" sz="1600" dirty="0" smtClean="0"/>
              <a:t>specific pentru prioritatea aleasă şi la </a:t>
            </a:r>
            <a:r>
              <a:rPr lang="ro-RO" sz="1600" dirty="0" smtClean="0">
                <a:solidFill>
                  <a:srgbClr val="C00000"/>
                </a:solidFill>
              </a:rPr>
              <a:t>Indicatorul de Rezultat </a:t>
            </a:r>
            <a:r>
              <a:rPr lang="ro-RO" sz="1600" dirty="0" smtClean="0"/>
              <a:t>corespunzător;</a:t>
            </a:r>
          </a:p>
          <a:p>
            <a:pPr algn="just">
              <a:buFont typeface="Wingdings" pitchFamily="2" charset="2"/>
              <a:buChar char="ü"/>
            </a:pPr>
            <a:r>
              <a:rPr lang="ro-RO" sz="1600" dirty="0" smtClean="0"/>
              <a:t>Proiectul trebuie să contribuie la</a:t>
            </a:r>
            <a:r>
              <a:rPr lang="en-US" sz="1600" dirty="0" smtClean="0"/>
              <a:t> </a:t>
            </a:r>
            <a:r>
              <a:rPr lang="ro-RO" sz="1600" dirty="0" smtClean="0">
                <a:solidFill>
                  <a:srgbClr val="C00000"/>
                </a:solidFill>
              </a:rPr>
              <a:t>realizările Programului</a:t>
            </a:r>
            <a:r>
              <a:rPr lang="ro-RO" sz="1600" dirty="0" smtClean="0"/>
              <a:t>, prin măsurarea clară a </a:t>
            </a:r>
            <a:r>
              <a:rPr lang="ro-RO" sz="1600" dirty="0" smtClean="0">
                <a:solidFill>
                  <a:srgbClr val="C00000"/>
                </a:solidFill>
              </a:rPr>
              <a:t>Indicatorului </a:t>
            </a:r>
            <a:r>
              <a:rPr lang="en-US" sz="1600" dirty="0" err="1" smtClean="0">
                <a:solidFill>
                  <a:srgbClr val="C00000"/>
                </a:solidFill>
              </a:rPr>
              <a:t>Comun</a:t>
            </a:r>
            <a:r>
              <a:rPr lang="en-US" sz="1600" dirty="0" smtClean="0">
                <a:solidFill>
                  <a:srgbClr val="C00000"/>
                </a:solidFill>
              </a:rPr>
              <a:t> de </a:t>
            </a:r>
            <a:r>
              <a:rPr lang="ro-RO" sz="1600" dirty="0" smtClean="0">
                <a:solidFill>
                  <a:srgbClr val="C00000"/>
                </a:solidFill>
              </a:rPr>
              <a:t>Output </a:t>
            </a:r>
            <a:r>
              <a:rPr lang="en-US" sz="1600" dirty="0" err="1" smtClean="0"/>
              <a:t>asociat</a:t>
            </a:r>
            <a:r>
              <a:rPr lang="en-US" sz="1600" dirty="0" smtClean="0"/>
              <a:t> </a:t>
            </a:r>
            <a:r>
              <a:rPr lang="ro-RO" sz="1600" dirty="0" smtClean="0"/>
              <a:t> priorităţii alese.</a:t>
            </a:r>
          </a:p>
          <a:p>
            <a:pPr marL="0" indent="0" algn="just">
              <a:buNone/>
            </a:pPr>
            <a:endParaRPr lang="ro-RO" sz="1600" dirty="0"/>
          </a:p>
          <a:p>
            <a:pPr algn="just">
              <a:buFont typeface="Symbol"/>
              <a:buChar char="!"/>
            </a:pPr>
            <a:r>
              <a:rPr lang="ro-RO" sz="1600" dirty="0" smtClean="0">
                <a:solidFill>
                  <a:schemeClr val="tx2">
                    <a:lumMod val="75000"/>
                  </a:schemeClr>
                </a:solidFill>
                <a:sym typeface="Symbol"/>
              </a:rPr>
              <a:t>În cazul în care, contribuţia proiectului la Rezultatul şi Realizările Programului nu este descrisă detaliat şi corespunzător în Cererea de Finanţare, proiectul poate fi respins.</a:t>
            </a:r>
          </a:p>
          <a:p>
            <a:pPr algn="just">
              <a:buFont typeface="Symbol"/>
              <a:buChar char="!"/>
            </a:pPr>
            <a:r>
              <a:rPr lang="ro-RO" sz="1600" dirty="0" smtClean="0">
                <a:solidFill>
                  <a:schemeClr val="tx2">
                    <a:lumMod val="75000"/>
                  </a:schemeClr>
                </a:solidFill>
                <a:sym typeface="Symbol"/>
              </a:rPr>
              <a:t>În situaţia în care, în timpul/după implementare, proiectul nu poate certifica contribuţia directă la indicatorii mai sus menţionaţi, acesta poate suferi corecţii financiare.</a:t>
            </a:r>
          </a:p>
          <a:p>
            <a:pPr algn="just">
              <a:buFont typeface="Symbol"/>
              <a:buChar char="!"/>
            </a:pPr>
            <a:r>
              <a:rPr lang="ro-RO" sz="1600" dirty="0" smtClean="0">
                <a:solidFill>
                  <a:schemeClr val="tx2">
                    <a:lumMod val="75000"/>
                  </a:schemeClr>
                </a:solidFill>
                <a:sym typeface="Symbol"/>
              </a:rPr>
              <a:t>Vă rugăm, verificaţi cu atenţie documentele Programului</a:t>
            </a:r>
            <a:r>
              <a:rPr lang="ro-RO" sz="1600" dirty="0" smtClean="0">
                <a:sym typeface="Symbol"/>
              </a:rPr>
              <a:t>.</a:t>
            </a:r>
            <a:endParaRPr lang="ro-RO" sz="1600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545251"/>
              </p:ext>
            </p:extLst>
          </p:nvPr>
        </p:nvGraphicFramePr>
        <p:xfrm>
          <a:off x="1524000" y="838200"/>
          <a:ext cx="6096000" cy="38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/>
              </a:tblGrid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 HARD şi proiecte SOFT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73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ro-RO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Durata proiectului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Cerinţe OBLIGATORII pentru PROIECT</a:t>
            </a:r>
          </a:p>
          <a:p>
            <a:pPr marL="0" indent="0">
              <a:buNone/>
            </a:pPr>
            <a:endParaRPr lang="ro-RO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o-RO" sz="2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o-RO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o-RO" sz="2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o-RO" sz="24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ro-RO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Symbol"/>
              <a:buChar char="!"/>
            </a:pPr>
            <a:r>
              <a:rPr lang="ro-RO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Conform regulament</a:t>
            </a:r>
            <a:r>
              <a:rPr lang="en-US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u</a:t>
            </a:r>
            <a:r>
              <a:rPr lang="ro-RO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lui Programului, toate activităţile din proiect trebuie finalizate până la </a:t>
            </a:r>
            <a:r>
              <a:rPr lang="ro-RO" sz="1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31 decembrie 2022</a:t>
            </a:r>
            <a:r>
              <a:rPr lang="ro-RO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, cel târziu.</a:t>
            </a:r>
          </a:p>
          <a:p>
            <a:pPr>
              <a:buFont typeface="Symbol"/>
              <a:buChar char="!"/>
            </a:pPr>
            <a:r>
              <a:rPr lang="ro-RO" sz="1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Nerespectarea duratei minime sau maxime, conduce la respingerea proiectului.</a:t>
            </a:r>
            <a:endParaRPr lang="en-US" sz="18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30533"/>
              </p:ext>
            </p:extLst>
          </p:nvPr>
        </p:nvGraphicFramePr>
        <p:xfrm>
          <a:off x="1219200" y="1752600"/>
          <a:ext cx="6096000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Priecte HARD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 smtClean="0"/>
                        <a:t>Proiecte SOFT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ro-RO" dirty="0" smtClean="0"/>
                        <a:t>Durata minimă </a:t>
                      </a:r>
                      <a:r>
                        <a:rPr lang="ro-RO" dirty="0" smtClean="0">
                          <a:sym typeface="Symbol"/>
                        </a:rPr>
                        <a:t> </a:t>
                      </a:r>
                      <a:r>
                        <a:rPr lang="ro-RO" dirty="0" smtClean="0">
                          <a:solidFill>
                            <a:srgbClr val="C00000"/>
                          </a:solidFill>
                          <a:sym typeface="Symbol"/>
                        </a:rPr>
                        <a:t>12 luni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Durata minimă </a:t>
                      </a:r>
                      <a:r>
                        <a:rPr lang="ro-RO" dirty="0" smtClean="0">
                          <a:sym typeface="Symbol"/>
                        </a:rPr>
                        <a:t> </a:t>
                      </a:r>
                      <a:r>
                        <a:rPr lang="ro-RO" dirty="0" smtClean="0">
                          <a:solidFill>
                            <a:srgbClr val="C00000"/>
                          </a:solidFill>
                          <a:sym typeface="Symbol"/>
                        </a:rPr>
                        <a:t>12 luni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ro-RO" dirty="0" smtClean="0"/>
                        <a:t>Durata maximă </a:t>
                      </a:r>
                      <a:r>
                        <a:rPr lang="ro-RO" dirty="0" smtClean="0">
                          <a:sym typeface="Symbol"/>
                        </a:rPr>
                        <a:t> </a:t>
                      </a:r>
                      <a:r>
                        <a:rPr lang="ro-RO" dirty="0" smtClean="0">
                          <a:solidFill>
                            <a:srgbClr val="C00000"/>
                          </a:solidFill>
                          <a:sym typeface="Symbol"/>
                        </a:rPr>
                        <a:t>24 luni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Durata maximă </a:t>
                      </a:r>
                      <a:r>
                        <a:rPr lang="ro-RO" dirty="0" smtClean="0">
                          <a:sym typeface="Symbol"/>
                        </a:rPr>
                        <a:t> </a:t>
                      </a:r>
                      <a:r>
                        <a:rPr lang="ro-RO" dirty="0" smtClean="0">
                          <a:solidFill>
                            <a:srgbClr val="C00000"/>
                          </a:solidFill>
                          <a:sym typeface="Symbol"/>
                        </a:rPr>
                        <a:t>18 luni</a:t>
                      </a:r>
                      <a:endParaRPr lang="en-US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848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1958</Words>
  <Application>Microsoft Office PowerPoint</Application>
  <PresentationFormat>On-screen Show (4:3)</PresentationFormat>
  <Paragraphs>243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Programul Operaţional Comun România-Republica Moldova 2014-2020</vt:lpstr>
      <vt:lpstr>Criterii Principale </vt:lpstr>
      <vt:lpstr>Citerii de eligibilitate </vt:lpstr>
      <vt:lpstr>Criterii de eligibilitate</vt:lpstr>
      <vt:lpstr>Criterii de eligibilitate</vt:lpstr>
      <vt:lpstr>Criterii de eligibilitate</vt:lpstr>
      <vt:lpstr>Criterii de eligibilitate</vt:lpstr>
      <vt:lpstr>Criterii de eligibilitate proiect</vt:lpstr>
      <vt:lpstr>Durata proiectului</vt:lpstr>
      <vt:lpstr>Cerinţe OBLIGATORII pentru PROIECT – Componenta de INFRASTRUCTURĂ</vt:lpstr>
      <vt:lpstr>Cerinţe OBLIGATORII pentru PROIECT – grupuri de ACTIVITĂŢI</vt:lpstr>
      <vt:lpstr>Criterii de eligibilitate</vt:lpstr>
      <vt:lpstr>Cerinţe OBLIGATORII pentru PROIECT - ACTIVITĂŢI</vt:lpstr>
      <vt:lpstr>COSTURI eligibile</vt:lpstr>
      <vt:lpstr>COSTURI eligibile</vt:lpstr>
      <vt:lpstr>COSTURI neeligibile</vt:lpstr>
      <vt:lpstr>Mulţumim pentru atenţie!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Silvia Prichici</dc:creator>
  <cp:lastModifiedBy>Silvia Prichici</cp:lastModifiedBy>
  <cp:revision>65</cp:revision>
  <dcterms:created xsi:type="dcterms:W3CDTF">2017-03-07T08:08:40Z</dcterms:created>
  <dcterms:modified xsi:type="dcterms:W3CDTF">2018-02-10T12:22:18Z</dcterms:modified>
</cp:coreProperties>
</file>