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876" y="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5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656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33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58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34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0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47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59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2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9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78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42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helpdesk@brctiasi.ro" TargetMode="External"/><Relationship Id="rId2" Type="http://schemas.openxmlformats.org/officeDocument/2006/relationships/hyperlink" Target="http://www.ro-md.ro-ua-md.net/e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838199"/>
          </a:xfrm>
        </p:spPr>
        <p:txBody>
          <a:bodyPr>
            <a:normAutofit fontScale="90000"/>
          </a:bodyPr>
          <a:lstStyle/>
          <a:p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Programul Operaţional Comun România-Republica Moldova 2014-2020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905000"/>
            <a:ext cx="6629400" cy="3733800"/>
          </a:xfrm>
        </p:spPr>
        <p:txBody>
          <a:bodyPr>
            <a:normAutofit/>
          </a:bodyPr>
          <a:lstStyle/>
          <a:p>
            <a:r>
              <a:rPr lang="ro-RO" sz="3600" b="1" dirty="0" smtClean="0">
                <a:solidFill>
                  <a:schemeClr val="tx1"/>
                </a:solidFill>
              </a:rPr>
              <a:t>Caracteristici importante ale APELURILOR DE PROIECTE</a:t>
            </a:r>
          </a:p>
          <a:p>
            <a:endParaRPr lang="en-US" sz="36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3203864"/>
            <a:ext cx="4917747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72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Diferenţe între apelurile de proiecte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 numCol="1">
            <a:normAutofit/>
          </a:bodyPr>
          <a:lstStyle/>
          <a:p>
            <a:pPr marL="0" indent="0" algn="just">
              <a:buNone/>
            </a:pPr>
            <a:r>
              <a:rPr lang="ro-RO" sz="2000" b="1" dirty="0" smtClean="0">
                <a:solidFill>
                  <a:srgbClr val="C00000"/>
                </a:solidFill>
              </a:rPr>
              <a:t>Apelul</a:t>
            </a:r>
            <a:r>
              <a:rPr lang="en-US" sz="2000" b="1" dirty="0" smtClean="0">
                <a:solidFill>
                  <a:srgbClr val="C00000"/>
                </a:solidFill>
              </a:rPr>
              <a:t> 1</a:t>
            </a:r>
            <a:r>
              <a:rPr lang="ro-RO" sz="2000" b="1" dirty="0" smtClean="0">
                <a:solidFill>
                  <a:srgbClr val="C00000"/>
                </a:solidFill>
              </a:rPr>
              <a:t> pentru Proiecte HARD </a:t>
            </a:r>
            <a:r>
              <a:rPr lang="ro-RO" sz="2000" dirty="0" smtClean="0"/>
              <a:t>-  Valoarea componentei de infrastructură este de cel puţin 1 milion EURO.</a:t>
            </a:r>
          </a:p>
          <a:p>
            <a:pPr marL="0" indent="0" algn="just">
              <a:buNone/>
            </a:pPr>
            <a:r>
              <a:rPr lang="ro-RO" sz="2000" b="1" dirty="0" smtClean="0">
                <a:solidFill>
                  <a:srgbClr val="C00000"/>
                </a:solidFill>
              </a:rPr>
              <a:t>Apelul</a:t>
            </a:r>
            <a:r>
              <a:rPr lang="en-US" sz="2000" b="1" dirty="0" smtClean="0">
                <a:solidFill>
                  <a:srgbClr val="C00000"/>
                </a:solidFill>
              </a:rPr>
              <a:t> 2</a:t>
            </a:r>
            <a:r>
              <a:rPr lang="ro-RO" sz="2000" b="1" dirty="0" smtClean="0">
                <a:solidFill>
                  <a:srgbClr val="C00000"/>
                </a:solidFill>
              </a:rPr>
              <a:t> pentru Proiecte SOFT </a:t>
            </a:r>
            <a:r>
              <a:rPr lang="ro-RO" sz="2000" dirty="0" smtClean="0"/>
              <a:t>– Proiectele nu au o componentă de infrastructură sau valoarea componentei de infrastructură este mai mică de 1 milion EURO.</a:t>
            </a:r>
          </a:p>
          <a:p>
            <a:pPr marL="0" indent="0" algn="just">
              <a:buNone/>
            </a:pPr>
            <a:endParaRPr lang="ro-RO" sz="2000" dirty="0"/>
          </a:p>
          <a:p>
            <a:pPr algn="just">
              <a:buFont typeface="Symbol"/>
              <a:buChar char="!"/>
            </a:pPr>
            <a:r>
              <a:rPr lang="ro-RO" sz="2000" b="1" dirty="0" smtClean="0">
                <a:solidFill>
                  <a:srgbClr val="C00000"/>
                </a:solidFill>
              </a:rPr>
              <a:t>Infrastructură</a:t>
            </a:r>
            <a:r>
              <a:rPr lang="ro-RO" sz="2000" b="1" dirty="0" smtClean="0"/>
              <a:t> </a:t>
            </a:r>
            <a:r>
              <a:rPr lang="ro-RO" sz="2000" dirty="0" smtClean="0"/>
              <a:t>– </a:t>
            </a:r>
            <a:r>
              <a:rPr lang="ro-RO" sz="2000" b="1" i="1" dirty="0" smtClean="0"/>
              <a:t>lucrări permanente şi/sau echipamente care contribuie la cel puţin un indicator de output de Program, căruia i se adresează proiectul, în mod special</a:t>
            </a:r>
            <a:r>
              <a:rPr lang="ro-RO" sz="2000" b="1" i="1" dirty="0" smtClean="0"/>
              <a:t>.</a:t>
            </a:r>
            <a:r>
              <a:rPr lang="en-US" sz="2000" b="1" i="1" smtClean="0"/>
              <a:t> </a:t>
            </a:r>
          </a:p>
          <a:p>
            <a:pPr marL="0" indent="0" algn="ctr">
              <a:buNone/>
            </a:pPr>
            <a:r>
              <a:rPr lang="ro-RO" sz="2000" smtClean="0"/>
              <a:t>Infrastructura </a:t>
            </a:r>
            <a:r>
              <a:rPr lang="ro-RO" sz="2000" dirty="0" smtClean="0"/>
              <a:t>trebuie să fie susţinută şi descrisă în Studiul de Fezabilitate.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4647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r>
              <a:rPr lang="ro-RO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Obiective Tematice şi Priorităţi </a:t>
            </a:r>
            <a:endParaRPr lang="en-US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0747253"/>
              </p:ext>
            </p:extLst>
          </p:nvPr>
        </p:nvGraphicFramePr>
        <p:xfrm>
          <a:off x="228600" y="609602"/>
          <a:ext cx="8610600" cy="5717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5300"/>
                <a:gridCol w="4305300"/>
              </a:tblGrid>
              <a:tr h="286719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Proiecte</a:t>
                      </a:r>
                      <a:r>
                        <a:rPr lang="ro-RO" baseline="0" dirty="0" smtClean="0"/>
                        <a:t> HARD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Proiecte SOFT</a:t>
                      </a:r>
                      <a:endParaRPr lang="en-US" dirty="0"/>
                    </a:p>
                  </a:txBody>
                  <a:tcPr/>
                </a:tc>
              </a:tr>
              <a:tr h="5352079">
                <a:tc>
                  <a:txBody>
                    <a:bodyPr/>
                    <a:lstStyle/>
                    <a:p>
                      <a:pPr algn="ctr"/>
                      <a:endParaRPr lang="ro-RO" sz="1200" b="1" dirty="0" smtClean="0"/>
                    </a:p>
                    <a:p>
                      <a:pPr algn="ctr"/>
                      <a:endParaRPr lang="ro-RO" sz="1200" b="1" dirty="0" smtClean="0"/>
                    </a:p>
                    <a:p>
                      <a:pPr algn="ctr"/>
                      <a:endParaRPr lang="ro-RO" sz="1200" b="1" dirty="0" smtClean="0"/>
                    </a:p>
                    <a:p>
                      <a:pPr algn="ctr"/>
                      <a:endParaRPr lang="ro-RO" sz="1200" b="1" dirty="0" smtClean="0"/>
                    </a:p>
                    <a:p>
                      <a:pPr algn="ctr"/>
                      <a:endParaRPr lang="ro-RO" sz="1200" b="1" dirty="0" smtClean="0"/>
                    </a:p>
                    <a:p>
                      <a:pPr algn="ctr"/>
                      <a:r>
                        <a:rPr lang="it-IT" sz="1200" b="1" dirty="0" smtClean="0"/>
                        <a:t>OT 3: Promovarea culturii locale şi prezervarea patrimoniului istoric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o-RO" sz="1200" dirty="0" smtClean="0">
                          <a:solidFill>
                            <a:srgbClr val="C00000"/>
                          </a:solidFill>
                        </a:rPr>
                        <a:t>Prioritatea 2.1 - Prezervarea şi promovarea patrimoniului cultural şi istoric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C0000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b="1" dirty="0" smtClean="0"/>
                        <a:t>OT 7: Îmbunătăţirea accesibilităţii în regiune, dezvoltarea infrastructurii de transport şi a reţelelor comune de comunicare</a:t>
                      </a:r>
                      <a:endParaRPr lang="en-US" sz="1200" b="1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o-RO" sz="1200" dirty="0" smtClean="0">
                          <a:solidFill>
                            <a:srgbClr val="C00000"/>
                          </a:solidFill>
                        </a:rPr>
                        <a:t>Prioritatea 3.1 -</a:t>
                      </a:r>
                      <a:r>
                        <a:rPr lang="ro-RO" sz="1200" baseline="0" dirty="0" smtClean="0">
                          <a:solidFill>
                            <a:srgbClr val="C00000"/>
                          </a:solidFill>
                        </a:rPr>
                        <a:t> Dezvoltarea infrastructurii transfrontaliere de transport şi a instrumentelor TIC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C0000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b="1" dirty="0" smtClean="0"/>
                        <a:t>OT 8: Provocări comune în domeniul sănătăţii şi securităţii</a:t>
                      </a:r>
                      <a:endParaRPr lang="en-US" sz="1200" b="1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o-RO" sz="1200" dirty="0" smtClean="0">
                          <a:solidFill>
                            <a:srgbClr val="C00000"/>
                          </a:solidFill>
                        </a:rPr>
                        <a:t>Prioritatea 4.1</a:t>
                      </a:r>
                      <a:r>
                        <a:rPr lang="ro-RO" sz="1200" baseline="0" dirty="0" smtClean="0">
                          <a:solidFill>
                            <a:srgbClr val="C00000"/>
                          </a:solidFill>
                        </a:rPr>
                        <a:t> - </a:t>
                      </a:r>
                      <a:r>
                        <a:rPr lang="ro-RO" sz="1200" dirty="0" smtClean="0">
                          <a:solidFill>
                            <a:srgbClr val="C00000"/>
                          </a:solidFill>
                        </a:rPr>
                        <a:t>Sprijin pentru dezvoltarea serviciilor şi al accesului din domeniul sănătăţii</a:t>
                      </a:r>
                      <a:endParaRPr lang="en-US" sz="12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b="1" dirty="0" smtClean="0"/>
                        <a:t>OT 2:</a:t>
                      </a:r>
                      <a:r>
                        <a:rPr lang="ro-RO" sz="1200" b="1" baseline="0" dirty="0" smtClean="0"/>
                        <a:t> Sprijin pentru educaţie, cercetare, dezvoltare tehnologică şi inovare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o-RO" sz="1200" b="1" dirty="0" smtClean="0">
                          <a:solidFill>
                            <a:srgbClr val="C00000"/>
                          </a:solidFill>
                        </a:rPr>
                        <a:t>Prioritatea</a:t>
                      </a:r>
                      <a:r>
                        <a:rPr lang="ro-RO" sz="1200" b="1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o-RO" sz="1200" b="1" dirty="0" smtClean="0">
                          <a:solidFill>
                            <a:srgbClr val="C00000"/>
                          </a:solidFill>
                        </a:rPr>
                        <a:t>1.1</a:t>
                      </a:r>
                      <a:r>
                        <a:rPr lang="ro-RO" sz="1200" b="1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o-RO" sz="1200" baseline="0" dirty="0" smtClean="0">
                          <a:solidFill>
                            <a:srgbClr val="C00000"/>
                          </a:solidFill>
                        </a:rPr>
                        <a:t>Cooperare insituţională în domeniul educaţiei pentru creşetrea accesului şi a calităţii din educaţie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o-RO" sz="1200" b="1" dirty="0" smtClean="0">
                          <a:solidFill>
                            <a:srgbClr val="C00000"/>
                          </a:solidFill>
                        </a:rPr>
                        <a:t>Prioritatea 1.2</a:t>
                      </a:r>
                      <a:r>
                        <a:rPr lang="ro-RO" sz="1200" b="1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o-RO" sz="1200" baseline="0" dirty="0" smtClean="0">
                          <a:solidFill>
                            <a:srgbClr val="C00000"/>
                          </a:solidFill>
                        </a:rPr>
                        <a:t>Promovare şi sprijin pentru cercetare şi inovare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b="1" dirty="0" smtClean="0"/>
                        <a:t>OT 3: Promovarea culturii locale şi prezervarea patrimoniului istoric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o-RO" sz="1200" b="1" dirty="0" smtClean="0">
                          <a:solidFill>
                            <a:srgbClr val="C00000"/>
                          </a:solidFill>
                        </a:rPr>
                        <a:t>Prioritatea 2.1</a:t>
                      </a:r>
                      <a:r>
                        <a:rPr lang="ro-RO" sz="1200" dirty="0" smtClean="0">
                          <a:solidFill>
                            <a:srgbClr val="C00000"/>
                          </a:solidFill>
                        </a:rPr>
                        <a:t> Prezervarea şi promovarea patrimoniului cultural şi istoric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ro-RO" sz="1200" dirty="0" smtClean="0">
                        <a:solidFill>
                          <a:srgbClr val="C0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b="1" dirty="0" smtClean="0"/>
                        <a:t>OT 7: Îmbunătăţirea accesibilităţii în regiune, dezvoltarea infrastructurii de transport şi a reţelelor comune de comunicare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o-RO" sz="1200" b="1" dirty="0" smtClean="0">
                          <a:solidFill>
                            <a:srgbClr val="C00000"/>
                          </a:solidFill>
                        </a:rPr>
                        <a:t>Prioritatea 3.1</a:t>
                      </a:r>
                      <a:r>
                        <a:rPr lang="ro-RO" sz="1200" baseline="0" dirty="0" smtClean="0">
                          <a:solidFill>
                            <a:srgbClr val="C00000"/>
                          </a:solidFill>
                        </a:rPr>
                        <a:t> Dezvoltarea infrastructurii transfrontaliere de transport şi a instrumentelor TIC</a:t>
                      </a:r>
                      <a:endParaRPr lang="en-US" sz="1200" b="1" dirty="0" smtClean="0">
                        <a:solidFill>
                          <a:srgbClr val="C00000"/>
                        </a:solidFill>
                      </a:endParaRPr>
                    </a:p>
                    <a:p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b="1" dirty="0" smtClean="0"/>
                        <a:t>OT 8: Provocări comune în domeniul sănătăţii şi securităţii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o-RO" sz="1200" b="1" dirty="0" smtClean="0">
                          <a:solidFill>
                            <a:srgbClr val="C00000"/>
                          </a:solidFill>
                        </a:rPr>
                        <a:t>Prioritatea 4.1 </a:t>
                      </a:r>
                      <a:r>
                        <a:rPr lang="ro-RO" sz="1200" dirty="0" smtClean="0">
                          <a:solidFill>
                            <a:srgbClr val="C00000"/>
                          </a:solidFill>
                        </a:rPr>
                        <a:t>Sprijin pentru dezvoltarea serviciilor şi al accesului din domeniul sănătăţii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o-RO" sz="1200" b="1" dirty="0" smtClean="0">
                          <a:solidFill>
                            <a:srgbClr val="C00000"/>
                          </a:solidFill>
                        </a:rPr>
                        <a:t>Prioritatea 4.2</a:t>
                      </a:r>
                      <a:r>
                        <a:rPr lang="ro-RO" sz="1200" dirty="0" smtClean="0">
                          <a:solidFill>
                            <a:srgbClr val="C00000"/>
                          </a:solidFill>
                        </a:rPr>
                        <a:t> Sprijin pentru activităţi comune pentru prevenirea dezastrelor naturale provocate de om, precum şi acţiuni comune în situaţii de urgenţă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o-RO" sz="1200" b="1" dirty="0" smtClean="0">
                          <a:solidFill>
                            <a:srgbClr val="C00000"/>
                          </a:solidFill>
                        </a:rPr>
                        <a:t>Prioritatea 4.3</a:t>
                      </a:r>
                      <a:r>
                        <a:rPr lang="ro-RO" sz="1200" dirty="0" smtClean="0">
                          <a:solidFill>
                            <a:srgbClr val="C00000"/>
                          </a:solidFill>
                        </a:rPr>
                        <a:t> Prevenirea şi combaterea crimei organizate şi a cooperării între</a:t>
                      </a:r>
                      <a:r>
                        <a:rPr lang="ro-RO" sz="1200" baseline="0" dirty="0" smtClean="0">
                          <a:solidFill>
                            <a:srgbClr val="C00000"/>
                          </a:solidFill>
                        </a:rPr>
                        <a:t> instituţiile specializate</a:t>
                      </a:r>
                      <a:endParaRPr lang="en-US" sz="1200" dirty="0" smtClean="0">
                        <a:solidFill>
                          <a:srgbClr val="C0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ro-RO" sz="1200" b="1" dirty="0" smtClean="0">
                        <a:solidFill>
                          <a:srgbClr val="C00000"/>
                        </a:solidFill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endParaRPr lang="en-US" sz="1200" b="1" dirty="0" smtClean="0"/>
                    </a:p>
                    <a:p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961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r>
              <a:rPr lang="en-US" sz="32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Aloc</a:t>
            </a:r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ări financiare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0" indent="0">
              <a:buNone/>
            </a:pPr>
            <a:r>
              <a:rPr lang="ro-RO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Apel 1 - Proiecte HARD</a:t>
            </a:r>
          </a:p>
          <a:p>
            <a:pPr marL="0" indent="0" algn="ctr">
              <a:buNone/>
            </a:pPr>
            <a:r>
              <a:rPr lang="vi-VN" sz="1600" dirty="0">
                <a:cs typeface="Calibri" pitchFamily="34" charset="0"/>
              </a:rPr>
              <a:t>Alocarea financiara totala disponibila pentru acest apel este </a:t>
            </a:r>
            <a:r>
              <a:rPr lang="vi-VN" sz="1600" b="1" dirty="0" smtClean="0">
                <a:solidFill>
                  <a:srgbClr val="C00000"/>
                </a:solidFill>
                <a:cs typeface="Calibri" pitchFamily="34" charset="0"/>
              </a:rPr>
              <a:t>32</a:t>
            </a:r>
            <a:r>
              <a:rPr lang="ro-RO" sz="1600" b="1" dirty="0">
                <a:solidFill>
                  <a:srgbClr val="C00000"/>
                </a:solidFill>
                <a:cs typeface="Calibri" pitchFamily="34" charset="0"/>
              </a:rPr>
              <a:t>.</a:t>
            </a:r>
            <a:r>
              <a:rPr lang="vi-VN" sz="1600" b="1" dirty="0" smtClean="0">
                <a:solidFill>
                  <a:srgbClr val="C00000"/>
                </a:solidFill>
                <a:cs typeface="Calibri" pitchFamily="34" charset="0"/>
              </a:rPr>
              <a:t>500</a:t>
            </a:r>
            <a:r>
              <a:rPr lang="ro-RO" sz="1600" b="1" dirty="0">
                <a:solidFill>
                  <a:srgbClr val="C00000"/>
                </a:solidFill>
                <a:cs typeface="Calibri" pitchFamily="34" charset="0"/>
              </a:rPr>
              <a:t>.</a:t>
            </a:r>
            <a:r>
              <a:rPr lang="vi-VN" sz="1600" b="1" dirty="0" smtClean="0">
                <a:solidFill>
                  <a:srgbClr val="C00000"/>
                </a:solidFill>
                <a:cs typeface="Calibri" pitchFamily="34" charset="0"/>
              </a:rPr>
              <a:t>000 </a:t>
            </a:r>
            <a:r>
              <a:rPr lang="ro-RO" sz="1600" b="1" dirty="0" smtClean="0">
                <a:solidFill>
                  <a:srgbClr val="C00000"/>
                </a:solidFill>
                <a:cs typeface="Calibri" pitchFamily="34" charset="0"/>
              </a:rPr>
              <a:t>EURO</a:t>
            </a:r>
            <a:endParaRPr lang="en-US" sz="1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655774"/>
              </p:ext>
            </p:extLst>
          </p:nvPr>
        </p:nvGraphicFramePr>
        <p:xfrm>
          <a:off x="1066800" y="2514600"/>
          <a:ext cx="6848475" cy="318987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505200"/>
                <a:gridCol w="1584034"/>
                <a:gridCol w="1759241"/>
              </a:tblGrid>
              <a:tr h="849933">
                <a:tc>
                  <a:txBody>
                    <a:bodyPr/>
                    <a:lstStyle/>
                    <a:p>
                      <a:pPr marL="57150" marR="9398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031230" algn="l"/>
                        </a:tabLst>
                      </a:pPr>
                      <a:r>
                        <a:rPr lang="en-GB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Priori</a:t>
                      </a:r>
                      <a:r>
                        <a:rPr lang="ro-RO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tate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65D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9398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031230" algn="l"/>
                        </a:tabLst>
                      </a:pPr>
                      <a:r>
                        <a:rPr lang="ro-RO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Grant</a:t>
                      </a:r>
                      <a:r>
                        <a:rPr lang="ro-RO" sz="1400" b="1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maxim UE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65D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9398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031230" algn="l"/>
                        </a:tabLst>
                      </a:pPr>
                      <a:r>
                        <a:rPr lang="ro-RO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Valoare minimă componenta infrastructură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65D"/>
                    </a:solidFill>
                  </a:tcPr>
                </a:tc>
              </a:tr>
              <a:tr h="849933">
                <a:tc>
                  <a:txBody>
                    <a:bodyPr/>
                    <a:lstStyle/>
                    <a:p>
                      <a:pPr marL="57150" marR="9398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031230" algn="l"/>
                        </a:tabLst>
                      </a:pPr>
                      <a:r>
                        <a:rPr lang="it-IT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Prioritatea 2.1 - Prezervarea şi promovarea patrimoniului cultural şi istoric</a:t>
                      </a:r>
                      <a:endParaRPr lang="it-IT" sz="1400" b="1" dirty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98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031230" algn="l"/>
                        </a:tabLs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/>
                          <a:cs typeface="Arial"/>
                        </a:rPr>
                        <a:t>EURO 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1</a:t>
                      </a:r>
                      <a:r>
                        <a:rPr lang="ro-RO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500</a:t>
                      </a:r>
                      <a:r>
                        <a:rPr lang="ro-RO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000</a:t>
                      </a:r>
                      <a:endParaRPr lang="en-US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57150" marR="9398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031230" algn="l"/>
                        </a:tabLs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/>
                          <a:cs typeface="Arial"/>
                        </a:rPr>
                        <a:t>EURO  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1</a:t>
                      </a:r>
                      <a:r>
                        <a:rPr lang="ro-RO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000</a:t>
                      </a:r>
                      <a:r>
                        <a:rPr lang="ro-RO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000</a:t>
                      </a:r>
                      <a:endParaRPr lang="en-US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57150" marR="9398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031230" algn="l"/>
                        </a:tabLs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/>
                          <a:cs typeface="Arial"/>
                        </a:rPr>
                        <a:t> </a:t>
                      </a:r>
                      <a:endParaRPr lang="en-US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622">
                <a:tc>
                  <a:txBody>
                    <a:bodyPr/>
                    <a:lstStyle/>
                    <a:p>
                      <a:pPr marL="57150" marR="9398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031230" algn="l"/>
                        </a:tabLst>
                      </a:pPr>
                      <a:r>
                        <a:rPr lang="ro-RO" sz="1400" b="1" noProof="0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Prioritatea 3.1 - Dezvoltarea infrastructurii transfrontaliere de transport şi a instrumentelor TIC</a:t>
                      </a:r>
                      <a:endParaRPr lang="ro-RO" sz="1400" b="1" noProof="0" dirty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98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031230" algn="l"/>
                        </a:tabLs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/>
                          <a:cs typeface="Arial"/>
                        </a:rPr>
                        <a:t>EURO 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2</a:t>
                      </a:r>
                      <a:r>
                        <a:rPr lang="ro-RO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000</a:t>
                      </a:r>
                      <a:r>
                        <a:rPr lang="ro-RO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000</a:t>
                      </a:r>
                      <a:endParaRPr lang="en-US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49933">
                <a:tc>
                  <a:txBody>
                    <a:bodyPr/>
                    <a:lstStyle/>
                    <a:p>
                      <a:pPr marL="57150" marR="9398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031230" algn="l"/>
                        </a:tabLst>
                      </a:pPr>
                      <a:r>
                        <a:rPr lang="vi-VN" sz="1400" b="1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Prioritatea 4.1 - Sprijin pentru dezvoltarea serviciilor şi al accesului din domeniul sănătăţii</a:t>
                      </a:r>
                      <a:endParaRPr lang="vi-VN" sz="1400" b="1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98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031230" algn="l"/>
                        </a:tabLs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/>
                          <a:cs typeface="Arial"/>
                        </a:rPr>
                        <a:t>EURO 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1</a:t>
                      </a:r>
                      <a:r>
                        <a:rPr lang="ro-RO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300</a:t>
                      </a:r>
                      <a:r>
                        <a:rPr lang="ro-RO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000</a:t>
                      </a:r>
                      <a:endParaRPr lang="en-US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357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sz="29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Aloc</a:t>
            </a:r>
            <a:r>
              <a:rPr lang="ro-RO" sz="29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ări financiare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Apel 2 – Proiecte SOFT</a:t>
            </a:r>
          </a:p>
          <a:p>
            <a:pPr marL="0" lvl="0" indent="0" algn="ctr">
              <a:buNone/>
            </a:pPr>
            <a:r>
              <a:rPr lang="vi-VN" sz="1600" dirty="0">
                <a:solidFill>
                  <a:prstClr val="black"/>
                </a:solidFill>
                <a:cs typeface="Calibri" pitchFamily="34" charset="0"/>
              </a:rPr>
              <a:t>Alocarea financiara totala disponibila pentru acest apel este </a:t>
            </a:r>
            <a:r>
              <a:rPr lang="ro-RO" sz="1600" dirty="0" smtClean="0">
                <a:solidFill>
                  <a:prstClr val="black"/>
                </a:solidFill>
                <a:cs typeface="Calibri" pitchFamily="34" charset="0"/>
              </a:rPr>
              <a:t> </a:t>
            </a:r>
            <a:r>
              <a:rPr lang="fr-FR" sz="1600" b="1" dirty="0" smtClean="0">
                <a:solidFill>
                  <a:srgbClr val="C00000"/>
                </a:solidFill>
                <a:ea typeface="Calibri"/>
                <a:cs typeface="Times New Roman"/>
              </a:rPr>
              <a:t>16</a:t>
            </a:r>
            <a:r>
              <a:rPr lang="ro-RO" sz="1600" b="1" dirty="0" smtClean="0">
                <a:solidFill>
                  <a:srgbClr val="C00000"/>
                </a:solidFill>
                <a:ea typeface="Calibri"/>
                <a:cs typeface="Times New Roman"/>
              </a:rPr>
              <a:t>.</a:t>
            </a:r>
            <a:r>
              <a:rPr lang="fr-FR" sz="1600" b="1" dirty="0" smtClean="0">
                <a:solidFill>
                  <a:srgbClr val="C00000"/>
                </a:solidFill>
                <a:ea typeface="Calibri"/>
                <a:cs typeface="Times New Roman"/>
              </a:rPr>
              <a:t>102</a:t>
            </a:r>
            <a:r>
              <a:rPr lang="ro-RO" sz="1600" b="1" dirty="0" smtClean="0">
                <a:solidFill>
                  <a:srgbClr val="C00000"/>
                </a:solidFill>
                <a:ea typeface="Calibri"/>
                <a:cs typeface="Times New Roman"/>
              </a:rPr>
              <a:t>.</a:t>
            </a:r>
            <a:r>
              <a:rPr lang="fr-FR" sz="1600" b="1" dirty="0" smtClean="0">
                <a:solidFill>
                  <a:srgbClr val="C00000"/>
                </a:solidFill>
                <a:ea typeface="Calibri"/>
                <a:cs typeface="Times New Roman"/>
              </a:rPr>
              <a:t>160 </a:t>
            </a:r>
            <a:r>
              <a:rPr lang="ro-RO" sz="1600" b="1" dirty="0" smtClean="0">
                <a:solidFill>
                  <a:srgbClr val="C00000"/>
                </a:solidFill>
                <a:cs typeface="Calibri" pitchFamily="34" charset="0"/>
              </a:rPr>
              <a:t>EURO</a:t>
            </a:r>
            <a:endParaRPr lang="en-US" sz="1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702839"/>
              </p:ext>
            </p:extLst>
          </p:nvPr>
        </p:nvGraphicFramePr>
        <p:xfrm>
          <a:off x="761999" y="1752600"/>
          <a:ext cx="7086599" cy="40386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750771"/>
                <a:gridCol w="1706505"/>
                <a:gridCol w="1629323"/>
              </a:tblGrid>
              <a:tr h="537142">
                <a:tc>
                  <a:txBody>
                    <a:bodyPr/>
                    <a:lstStyle/>
                    <a:p>
                      <a:pPr marL="57150" marR="9398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031230" algn="l"/>
                        </a:tabLst>
                      </a:pPr>
                      <a:r>
                        <a:rPr lang="en-GB" sz="14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Priorit</a:t>
                      </a:r>
                      <a:r>
                        <a:rPr lang="ro-RO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ate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65D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9398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031230" algn="l"/>
                        </a:tabLst>
                      </a:pPr>
                      <a:r>
                        <a:rPr lang="ro-RO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Grant minim</a:t>
                      </a:r>
                      <a:r>
                        <a:rPr lang="ro-RO" sz="1400" b="1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UE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65D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9398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6031230" algn="l"/>
                        </a:tabLst>
                      </a:pPr>
                      <a:r>
                        <a:rPr lang="ro-RO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Grant maxim UE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65D"/>
                    </a:solidFill>
                  </a:tcPr>
                </a:tc>
              </a:tr>
              <a:tr h="6179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o-RO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Prioritatea 1.1 </a:t>
                      </a:r>
                      <a:r>
                        <a:rPr kumimoji="0" lang="ro-RO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Cooperare insituţională în domeniul educaţiei pentru creşetrea accesului şi a calităţii din educaţie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98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6031230" algn="l"/>
                        </a:tabLs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/>
                          <a:cs typeface="Arial"/>
                        </a:rPr>
                        <a:t>EUR 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50</a:t>
                      </a:r>
                      <a:r>
                        <a:rPr lang="ro-RO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000</a:t>
                      </a:r>
                      <a:endParaRPr lang="en-US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98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6031230" algn="l"/>
                        </a:tabLs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/>
                          <a:cs typeface="Arial"/>
                        </a:rPr>
                        <a:t>EUR 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400</a:t>
                      </a:r>
                      <a:r>
                        <a:rPr lang="ro-RO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000</a:t>
                      </a:r>
                      <a:endParaRPr lang="en-US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9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o-RO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Prioritatea 1.2 </a:t>
                      </a:r>
                      <a:r>
                        <a:rPr kumimoji="0" lang="ro-RO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Promovare şi sprijin pentru cercetare şi inovare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/>
                          <a:cs typeface="Arial"/>
                        </a:rPr>
                        <a:t>EUR 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50</a:t>
                      </a:r>
                      <a:r>
                        <a:rPr lang="ro-RO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000</a:t>
                      </a:r>
                      <a:endParaRPr lang="en-US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98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6031230" algn="l"/>
                        </a:tabLs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/>
                          <a:cs typeface="Arial"/>
                        </a:rPr>
                        <a:t>EUR 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200</a:t>
                      </a:r>
                      <a:r>
                        <a:rPr lang="ro-RO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000</a:t>
                      </a:r>
                      <a:endParaRPr lang="en-US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9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o-RO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Prioritatea 2.1</a:t>
                      </a:r>
                      <a:r>
                        <a:rPr kumimoji="0" lang="ro-RO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Prezervarea şi promovarea patrimoniului cultural şi istoric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98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6031230" algn="l"/>
                        </a:tabLs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/>
                          <a:cs typeface="Arial"/>
                        </a:rPr>
                        <a:t>EUR 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50</a:t>
                      </a:r>
                      <a:r>
                        <a:rPr lang="ro-RO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000</a:t>
                      </a:r>
                      <a:endParaRPr lang="en-US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98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6031230" algn="l"/>
                        </a:tabLs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/>
                          <a:cs typeface="Arial"/>
                        </a:rPr>
                        <a:t>EUR 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100</a:t>
                      </a:r>
                      <a:r>
                        <a:rPr lang="ro-RO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000</a:t>
                      </a:r>
                      <a:endParaRPr lang="en-US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9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o-RO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Prioritatea 3.1</a:t>
                      </a:r>
                      <a:r>
                        <a:rPr kumimoji="0" lang="ro-RO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Dezvoltarea infrastructurii transfrontaliere de transport şi a instrumentelor TIC</a:t>
                      </a:r>
                      <a:endParaRPr kumimoji="0" lang="en-US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/>
                          <a:cs typeface="Arial"/>
                        </a:rPr>
                        <a:t>EUR 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50</a:t>
                      </a:r>
                      <a:r>
                        <a:rPr lang="ro-RO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000</a:t>
                      </a:r>
                      <a:endParaRPr lang="en-US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98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6031230" algn="l"/>
                        </a:tabLs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/>
                          <a:cs typeface="Arial"/>
                        </a:rPr>
                        <a:t>EUR 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100</a:t>
                      </a:r>
                      <a:r>
                        <a:rPr lang="ro-RO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000</a:t>
                      </a:r>
                      <a:endParaRPr lang="en-US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9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o-RO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Prioritatea 4.1 </a:t>
                      </a:r>
                      <a:r>
                        <a:rPr kumimoji="0" lang="ro-RO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Sprijin pentru dezvoltarea serviciilor şi al accesului din domeniul sănătăţii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98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6031230" algn="l"/>
                        </a:tabLs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/>
                          <a:cs typeface="Arial"/>
                        </a:rPr>
                        <a:t>EUR 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50</a:t>
                      </a:r>
                      <a:r>
                        <a:rPr lang="ro-RO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000</a:t>
                      </a:r>
                      <a:endParaRPr lang="en-US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98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6031230" algn="l"/>
                        </a:tabLs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/>
                          <a:cs typeface="Arial"/>
                        </a:rPr>
                        <a:t>EUR 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200</a:t>
                      </a:r>
                      <a:r>
                        <a:rPr lang="ro-RO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000</a:t>
                      </a:r>
                      <a:endParaRPr lang="en-US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38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o-RO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Prioritatea 4.2</a:t>
                      </a:r>
                      <a:r>
                        <a:rPr kumimoji="0" lang="ro-RO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Sprijin pentru activităţi comune pentru prevenirea dezastrelor naturale provocate de om, precum şi acţiuni comune în situaţii de urgenţă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/>
                          <a:cs typeface="Arial"/>
                        </a:rPr>
                        <a:t>EUR 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50</a:t>
                      </a:r>
                      <a:r>
                        <a:rPr lang="ro-RO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000</a:t>
                      </a:r>
                      <a:endParaRPr lang="en-US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98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6031230" algn="l"/>
                        </a:tabLs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/>
                          <a:cs typeface="Arial"/>
                        </a:rPr>
                        <a:t>EUR 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300</a:t>
                      </a:r>
                      <a:r>
                        <a:rPr lang="ro-RO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000</a:t>
                      </a:r>
                      <a:endParaRPr lang="en-US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9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o-RO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Prioritatea 4.3</a:t>
                      </a:r>
                      <a:r>
                        <a:rPr kumimoji="0" lang="ro-RO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Prevenirea şi combaterea crimei organizate şi a cooperării între instituţiile specializate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98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6031230" algn="l"/>
                        </a:tabLs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/>
                          <a:cs typeface="Arial"/>
                        </a:rPr>
                        <a:t>EUR 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50</a:t>
                      </a:r>
                      <a:r>
                        <a:rPr lang="ro-RO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000</a:t>
                      </a:r>
                      <a:endParaRPr lang="en-US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980"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6031230" algn="l"/>
                        </a:tabLst>
                      </a:pPr>
                      <a:r>
                        <a:rPr lang="en-GB" sz="1400" b="1" dirty="0">
                          <a:effectLst/>
                          <a:latin typeface="+mn-lt"/>
                          <a:ea typeface="Times New Roman"/>
                          <a:cs typeface="Arial"/>
                        </a:rPr>
                        <a:t>EUR 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300</a:t>
                      </a:r>
                      <a:r>
                        <a:rPr lang="ro-RO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.</a:t>
                      </a: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000</a:t>
                      </a:r>
                      <a:endParaRPr lang="en-US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0330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Tipuri de proiecte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o-RO" sz="2400" dirty="0">
                <a:solidFill>
                  <a:prstClr val="black"/>
                </a:solidFill>
              </a:rPr>
              <a:t>În cadrul Programului, în ceea ce priveşte tiparul activităţilor, există 3 tipuri de proiecte</a:t>
            </a:r>
            <a:r>
              <a:rPr lang="ro-RO" sz="2400" dirty="0" smtClean="0">
                <a:solidFill>
                  <a:prstClr val="black"/>
                </a:solidFill>
              </a:rPr>
              <a:t>:</a:t>
            </a:r>
          </a:p>
          <a:p>
            <a:pPr marL="0" lvl="0" indent="0" algn="ctr">
              <a:buNone/>
            </a:pPr>
            <a:endParaRPr lang="ro-RO" sz="2400" dirty="0">
              <a:solidFill>
                <a:prstClr val="black"/>
              </a:solidFill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o-RO" sz="2400" b="1" dirty="0">
                <a:solidFill>
                  <a:srgbClr val="C00000"/>
                </a:solidFill>
              </a:rPr>
              <a:t>Proiecte integrate</a:t>
            </a:r>
            <a:r>
              <a:rPr lang="ro-RO" sz="2400" dirty="0">
                <a:solidFill>
                  <a:prstClr val="black"/>
                </a:solidFill>
              </a:rPr>
              <a:t>: în cadrul cărora fiecare dintre parteneri implementează o serie de activităţi pe teritoriul propriu;</a:t>
            </a:r>
          </a:p>
          <a:p>
            <a:pPr lvl="0" algn="just">
              <a:buFont typeface="Wingdings" pitchFamily="2" charset="2"/>
              <a:buChar char="Ø"/>
            </a:pPr>
            <a:r>
              <a:rPr lang="ro-RO" sz="2400" b="1" dirty="0">
                <a:solidFill>
                  <a:srgbClr val="C00000"/>
                </a:solidFill>
              </a:rPr>
              <a:t>Proiecte simetrice</a:t>
            </a:r>
            <a:r>
              <a:rPr lang="ro-RO" sz="2400" dirty="0">
                <a:solidFill>
                  <a:prstClr val="black"/>
                </a:solidFill>
              </a:rPr>
              <a:t>: în cadrul cărora fiecare dintre parteneri implementează acelaşi tip de activităţi, în ambele ţări simultan;</a:t>
            </a:r>
          </a:p>
          <a:p>
            <a:pPr lvl="0" algn="just">
              <a:buFont typeface="Wingdings" pitchFamily="2" charset="2"/>
              <a:buChar char="Ø"/>
            </a:pPr>
            <a:r>
              <a:rPr lang="ro-RO" sz="2400" b="1" dirty="0">
                <a:solidFill>
                  <a:srgbClr val="C00000"/>
                </a:solidFill>
              </a:rPr>
              <a:t>Proiecte </a:t>
            </a:r>
            <a:r>
              <a:rPr lang="ro-RO" sz="2400" b="1" dirty="0" smtClean="0">
                <a:solidFill>
                  <a:srgbClr val="C00000"/>
                </a:solidFill>
              </a:rPr>
              <a:t>simple </a:t>
            </a:r>
            <a:r>
              <a:rPr lang="ro-RO" sz="2400" dirty="0" smtClean="0">
                <a:solidFill>
                  <a:prstClr val="black"/>
                </a:solidFill>
              </a:rPr>
              <a:t>(single </a:t>
            </a:r>
            <a:r>
              <a:rPr lang="ro-RO" sz="2400" dirty="0">
                <a:solidFill>
                  <a:prstClr val="black"/>
                </a:solidFill>
              </a:rPr>
              <a:t>country): investiţia majoră se </a:t>
            </a:r>
            <a:r>
              <a:rPr lang="ro-RO" sz="2400" dirty="0" smtClean="0">
                <a:solidFill>
                  <a:prstClr val="black"/>
                </a:solidFill>
              </a:rPr>
              <a:t>face în principal sau în totalitate </a:t>
            </a:r>
            <a:r>
              <a:rPr lang="ro-RO" sz="2400" dirty="0">
                <a:solidFill>
                  <a:prstClr val="black"/>
                </a:solidFill>
              </a:rPr>
              <a:t>într-una dintre </a:t>
            </a:r>
            <a:r>
              <a:rPr lang="ro-RO" sz="2400" dirty="0" smtClean="0">
                <a:solidFill>
                  <a:prstClr val="black"/>
                </a:solidFill>
              </a:rPr>
              <a:t>ţările participante, </a:t>
            </a:r>
            <a:r>
              <a:rPr lang="ro-RO" sz="2400" dirty="0">
                <a:solidFill>
                  <a:prstClr val="black"/>
                </a:solidFill>
              </a:rPr>
              <a:t>dar rezultatele sprijină în egală măsură toţi </a:t>
            </a:r>
            <a:r>
              <a:rPr lang="ro-RO" sz="2400" dirty="0" smtClean="0">
                <a:solidFill>
                  <a:prstClr val="black"/>
                </a:solidFill>
              </a:rPr>
              <a:t>partenerii.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22391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/>
          </a:bodyPr>
          <a:lstStyle/>
          <a:p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Termene limită pentru depunere</a:t>
            </a:r>
            <a:r>
              <a:rPr lang="ro-RO" sz="3200" dirty="0" smtClean="0">
                <a:solidFill>
                  <a:srgbClr val="C00000"/>
                </a:solidFill>
              </a:rPr>
              <a:t/>
            </a:r>
            <a:br>
              <a:rPr lang="ro-RO" sz="3200" dirty="0" smtClean="0">
                <a:solidFill>
                  <a:srgbClr val="C00000"/>
                </a:solidFill>
              </a:rPr>
            </a:br>
            <a:r>
              <a:rPr lang="ro-RO" sz="3200" dirty="0">
                <a:solidFill>
                  <a:srgbClr val="C00000"/>
                </a:solidFill>
              </a:rPr>
              <a:t/>
            </a:r>
            <a:br>
              <a:rPr lang="ro-RO" sz="3200" dirty="0">
                <a:solidFill>
                  <a:srgbClr val="C00000"/>
                </a:solidFill>
              </a:rPr>
            </a:br>
            <a:r>
              <a:rPr lang="ro-RO" sz="2200" dirty="0" smtClean="0">
                <a:solidFill>
                  <a:srgbClr val="C00000"/>
                </a:solidFill>
                <a:sym typeface="Symbol"/>
              </a:rPr>
              <a:t> În situaţia în care termenele limită de depunere nu sunt respectate, proiectul este respins.</a:t>
            </a:r>
            <a:endParaRPr lang="en-US" sz="2200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7636608"/>
              </p:ext>
            </p:extLst>
          </p:nvPr>
        </p:nvGraphicFramePr>
        <p:xfrm>
          <a:off x="381000" y="2209800"/>
          <a:ext cx="8229600" cy="337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40497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Proiecte</a:t>
                      </a:r>
                      <a:r>
                        <a:rPr lang="ro-RO" baseline="0" dirty="0" smtClean="0"/>
                        <a:t> HARD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Proiecte SOFT</a:t>
                      </a:r>
                      <a:endParaRPr lang="en-US" dirty="0"/>
                    </a:p>
                  </a:txBody>
                  <a:tcPr/>
                </a:tc>
              </a:tr>
              <a:tr h="977541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ro-RO" sz="1600" dirty="0" smtClean="0"/>
                        <a:t>Depunere online a pachetului</a:t>
                      </a:r>
                      <a:r>
                        <a:rPr lang="ro-RO" sz="1600" baseline="0" dirty="0" smtClean="0"/>
                        <a:t> de aplicaţie </a:t>
                      </a:r>
                      <a:r>
                        <a:rPr lang="ro-RO" sz="1600" baseline="0" dirty="0" smtClean="0">
                          <a:solidFill>
                            <a:srgbClr val="C00000"/>
                          </a:solidFill>
                          <a:sym typeface="Symbol"/>
                        </a:rPr>
                        <a:t> 7 mai 2018, 16:00 (ora României)</a:t>
                      </a:r>
                      <a:endParaRPr lang="en-US" sz="16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o-RO" sz="1600" dirty="0" smtClean="0"/>
                        <a:t>Depunere online a pachetului</a:t>
                      </a:r>
                      <a:r>
                        <a:rPr lang="ro-RO" sz="1600" baseline="0" dirty="0" smtClean="0"/>
                        <a:t> de aplicaţie </a:t>
                      </a:r>
                      <a:r>
                        <a:rPr lang="ro-RO" sz="1600" baseline="0" dirty="0" smtClean="0">
                          <a:solidFill>
                            <a:srgbClr val="C00000"/>
                          </a:solidFill>
                          <a:sym typeface="Symbol"/>
                        </a:rPr>
                        <a:t> 7 mai 2018, 16:00 (ora României)</a:t>
                      </a:r>
                      <a:endParaRPr lang="en-US" sz="1600" dirty="0" smtClean="0">
                        <a:solidFill>
                          <a:srgbClr val="C00000"/>
                        </a:solidFill>
                      </a:endParaRP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sz="1600" dirty="0"/>
                    </a:p>
                  </a:txBody>
                  <a:tcPr anchor="ctr"/>
                </a:tc>
              </a:tr>
              <a:tr h="977541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ro-RO" sz="1600" dirty="0" smtClean="0"/>
                        <a:t>Depunere pachet de aplicaţie în format tipărit </a:t>
                      </a:r>
                      <a:r>
                        <a:rPr lang="ro-RO" sz="1600" dirty="0" smtClean="0">
                          <a:solidFill>
                            <a:srgbClr val="C00000"/>
                          </a:solidFill>
                          <a:sym typeface="Symbol"/>
                        </a:rPr>
                        <a:t> 11 mai</a:t>
                      </a:r>
                      <a:r>
                        <a:rPr lang="ro-RO" sz="1600" baseline="0" dirty="0" smtClean="0">
                          <a:solidFill>
                            <a:srgbClr val="C00000"/>
                          </a:solidFill>
                          <a:sym typeface="Symbol"/>
                        </a:rPr>
                        <a:t> 2018, 16:00 (ora României)</a:t>
                      </a:r>
                      <a:endParaRPr lang="en-US" sz="16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o-RO" sz="1600" dirty="0" smtClean="0"/>
                        <a:t>Depunere pachet de aplicaţie în format tipărit </a:t>
                      </a:r>
                      <a:r>
                        <a:rPr lang="ro-RO" sz="1600" dirty="0" smtClean="0">
                          <a:solidFill>
                            <a:srgbClr val="C00000"/>
                          </a:solidFill>
                          <a:sym typeface="Symbol"/>
                        </a:rPr>
                        <a:t> 11 mai</a:t>
                      </a:r>
                      <a:r>
                        <a:rPr lang="ro-RO" sz="1600" baseline="0" dirty="0" smtClean="0">
                          <a:solidFill>
                            <a:srgbClr val="C00000"/>
                          </a:solidFill>
                          <a:sym typeface="Symbol"/>
                        </a:rPr>
                        <a:t> 2018, 16:00 (ora României)</a:t>
                      </a:r>
                      <a:endParaRPr lang="en-US" sz="1600" dirty="0" smtClean="0">
                        <a:solidFill>
                          <a:srgbClr val="C00000"/>
                        </a:solidFill>
                      </a:endParaRP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sz="1600" dirty="0"/>
                    </a:p>
                  </a:txBody>
                  <a:tcPr anchor="ctr"/>
                </a:tc>
              </a:tr>
              <a:tr h="977541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ro-RO" sz="1600" dirty="0" smtClean="0"/>
                        <a:t>Documente</a:t>
                      </a:r>
                      <a:r>
                        <a:rPr lang="ro-RO" sz="1600" baseline="0" dirty="0" smtClean="0"/>
                        <a:t> suplimentare (tehnico-economice) </a:t>
                      </a:r>
                      <a:r>
                        <a:rPr lang="ro-RO" sz="1600" baseline="0" dirty="0" smtClean="0">
                          <a:solidFill>
                            <a:srgbClr val="C00000"/>
                          </a:solidFill>
                          <a:sym typeface="Symbol"/>
                        </a:rPr>
                        <a:t> la data specificată  în notificare</a:t>
                      </a:r>
                      <a:endParaRPr lang="en-US" sz="16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365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Mulţumim pentru atenţie!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ro-RO" sz="2400" dirty="0">
                <a:solidFill>
                  <a:prstClr val="black"/>
                </a:solidFill>
              </a:rPr>
              <a:t>Vă rugăm să verificaţi periodic noutăţile postate pe site-ul Programului</a:t>
            </a:r>
          </a:p>
          <a:p>
            <a:pPr marL="0" lvl="0" indent="0" algn="ctr">
              <a:buNone/>
            </a:pPr>
            <a:r>
              <a:rPr lang="ro-RO" sz="2800" dirty="0">
                <a:solidFill>
                  <a:prstClr val="black"/>
                </a:solidFill>
                <a:hlinkClick r:id="rId2"/>
              </a:rPr>
              <a:t>http://www.ro-md.ro-ua-md.net/en/</a:t>
            </a:r>
            <a:endParaRPr lang="ro-RO" sz="2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ro-RO" sz="2800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ro-RO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Secretariatul Tehnic Comun</a:t>
            </a:r>
          </a:p>
          <a:p>
            <a:pPr marL="0" lvl="0" indent="0" algn="ctr">
              <a:buNone/>
            </a:pPr>
            <a:r>
              <a:rPr lang="ro-RO" sz="2400" dirty="0">
                <a:solidFill>
                  <a:prstClr val="black"/>
                </a:solidFill>
              </a:rPr>
              <a:t>Biroul Regional de Cooperare Transfrontalieră Iaşi pentru graniţa România-Republica Moldova</a:t>
            </a:r>
          </a:p>
          <a:p>
            <a:pPr marL="0" lvl="0" indent="0" algn="ctr">
              <a:buNone/>
            </a:pPr>
            <a:r>
              <a:rPr lang="ro-RO" sz="2000" b="1" dirty="0">
                <a:solidFill>
                  <a:prstClr val="black"/>
                </a:solidFill>
              </a:rPr>
              <a:t>Strada Dimitrie Ralet 2A, 700108 Iaşi, România</a:t>
            </a:r>
          </a:p>
          <a:p>
            <a:pPr marL="0" lvl="0" indent="0" algn="ctr">
              <a:buNone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helpdesk@brctiasi.ro</a:t>
            </a:r>
            <a:r>
              <a:rPr lang="ro-RO" sz="2800" dirty="0">
                <a:solidFill>
                  <a:prstClr val="black"/>
                </a:solidFill>
              </a:rPr>
              <a:t> </a:t>
            </a:r>
            <a:endParaRPr lang="en-US" sz="2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383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804</Words>
  <Application>Microsoft Office PowerPoint</Application>
  <PresentationFormat>On-screen Show (4:3)</PresentationFormat>
  <Paragraphs>102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Programul Operaţional Comun România-Republica Moldova 2014-2020</vt:lpstr>
      <vt:lpstr>Diferenţe între apelurile de proiecte</vt:lpstr>
      <vt:lpstr>Obiective Tematice şi Priorităţi </vt:lpstr>
      <vt:lpstr>Alocări financiare</vt:lpstr>
      <vt:lpstr>Alocări financiare</vt:lpstr>
      <vt:lpstr>Tipuri de proiecte</vt:lpstr>
      <vt:lpstr>Termene limită pentru depunere   În situaţia în care termenele limită de depunere nu sunt respectate, proiectul este respins.</vt:lpstr>
      <vt:lpstr>Mulţumim pentru atenţie!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Silvia Prichici</dc:creator>
  <cp:lastModifiedBy>Silvia Prichici</cp:lastModifiedBy>
  <cp:revision>19</cp:revision>
  <dcterms:created xsi:type="dcterms:W3CDTF">2017-03-07T08:08:40Z</dcterms:created>
  <dcterms:modified xsi:type="dcterms:W3CDTF">2018-02-10T10:13:17Z</dcterms:modified>
</cp:coreProperties>
</file>