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876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529308836395447E-2"/>
          <c:y val="8.1252343457067881E-3"/>
          <c:w val="0.25609944590259553"/>
          <c:h val="0.6585414323209598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1"/>
            <c:bubble3D val="0"/>
            <c:spPr>
              <a:solidFill>
                <a:srgbClr val="C00000"/>
              </a:solidFill>
            </c:spPr>
          </c:dPt>
          <c:cat>
            <c:strRef>
              <c:f>Sheet1!$A$2:$A$5</c:f>
              <c:strCache>
                <c:ptCount val="2"/>
                <c:pt idx="0">
                  <c:v>ENI CBC (contributia UE) = 81 milioane EURO</c:v>
                </c:pt>
                <c:pt idx="1">
                  <c:v>CO-FINANTARE (Romania si Republica Moldova = aprox 8.1 milioane EURO)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81</c:v>
                </c:pt>
                <c:pt idx="1">
                  <c:v>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34539891648159365"/>
          <c:y val="8.1200422863808699E-2"/>
          <c:w val="0.52514940440137292"/>
          <c:h val="0.6022033430031772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710C2-372B-4C42-88CF-E1BFA0A9030B}" type="doc">
      <dgm:prSet loTypeId="urn:microsoft.com/office/officeart/2005/8/layout/cycle6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B57611CB-31F2-4AFC-ABAF-5FE0A22E265E}">
      <dgm:prSet phldrT="[Text]" custT="1"/>
      <dgm:spPr/>
      <dgm:t>
        <a:bodyPr/>
        <a:lstStyle/>
        <a:p>
          <a:r>
            <a:rPr lang="ro-RO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CCM </a:t>
          </a:r>
        </a:p>
        <a:p>
          <a:r>
            <a:rPr lang="ro-RO" sz="1200" b="1" dirty="0" smtClean="0"/>
            <a:t>Strucură decizională principală, include reprezentanţi desemnaţi de cele două ţări</a:t>
          </a:r>
          <a:endParaRPr lang="en-US" sz="1200" b="1" dirty="0"/>
        </a:p>
      </dgm:t>
    </dgm:pt>
    <dgm:pt modelId="{BD1A1DFB-CF14-47E4-901B-6851D0B07959}" type="parTrans" cxnId="{8BCA82FF-22F2-46D0-87E3-1DD860275E58}">
      <dgm:prSet/>
      <dgm:spPr/>
      <dgm:t>
        <a:bodyPr/>
        <a:lstStyle/>
        <a:p>
          <a:endParaRPr lang="en-US"/>
        </a:p>
      </dgm:t>
    </dgm:pt>
    <dgm:pt modelId="{AFE4C847-6417-431A-AD94-60B380F71F0E}" type="sibTrans" cxnId="{8BCA82FF-22F2-46D0-87E3-1DD860275E58}">
      <dgm:prSet/>
      <dgm:spPr/>
      <dgm:t>
        <a:bodyPr/>
        <a:lstStyle/>
        <a:p>
          <a:endParaRPr lang="en-US"/>
        </a:p>
      </dgm:t>
    </dgm:pt>
    <dgm:pt modelId="{E870E657-9A49-4A75-A4BE-92CFFC7C345D}">
      <dgm:prSet phldrT="[Text]" custT="1"/>
      <dgm:spPr/>
      <dgm:t>
        <a:bodyPr/>
        <a:lstStyle/>
        <a:p>
          <a:r>
            <a:rPr lang="ro-RO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AA</a:t>
          </a:r>
        </a:p>
        <a:p>
          <a:r>
            <a:rPr lang="ro-RO" sz="1200" b="1" dirty="0" smtClean="0"/>
            <a:t>Autoritatea de Audit cu sediul în România, efectuează auditul financiar ex-post anual asupra AM</a:t>
          </a:r>
          <a:endParaRPr lang="en-US" sz="1200" b="1" dirty="0"/>
        </a:p>
      </dgm:t>
    </dgm:pt>
    <dgm:pt modelId="{89CA8F3B-2652-41D7-B010-D620AABD9B1E}" type="parTrans" cxnId="{9ECBCF7A-4024-4A8E-995F-63CE92814A28}">
      <dgm:prSet/>
      <dgm:spPr/>
      <dgm:t>
        <a:bodyPr/>
        <a:lstStyle/>
        <a:p>
          <a:endParaRPr lang="en-US"/>
        </a:p>
      </dgm:t>
    </dgm:pt>
    <dgm:pt modelId="{5EDF1516-56EF-4202-804A-7B98404A2342}" type="sibTrans" cxnId="{9ECBCF7A-4024-4A8E-995F-63CE92814A28}">
      <dgm:prSet/>
      <dgm:spPr/>
      <dgm:t>
        <a:bodyPr/>
        <a:lstStyle/>
        <a:p>
          <a:endParaRPr lang="en-US"/>
        </a:p>
      </dgm:t>
    </dgm:pt>
    <dgm:pt modelId="{350C4B80-24CF-48BC-B299-8007DDB8F97A}">
      <dgm:prSet phldrT="[Text]" custT="1"/>
      <dgm:spPr/>
      <dgm:t>
        <a:bodyPr/>
        <a:lstStyle/>
        <a:p>
          <a:r>
            <a:rPr lang="ro-RO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Oficiul Antenă STC</a:t>
          </a:r>
        </a:p>
        <a:p>
          <a:r>
            <a:rPr lang="ro-RO" sz="1200" b="1" dirty="0" smtClean="0"/>
            <a:t>Asigură vizibilitatea corespunzătoare a programului şi informarea beneficiarilor</a:t>
          </a:r>
          <a:endParaRPr lang="en-US" sz="1200" b="1" dirty="0"/>
        </a:p>
      </dgm:t>
    </dgm:pt>
    <dgm:pt modelId="{3348E2C1-8AD9-4784-B0EE-A330DAE7A06A}" type="parTrans" cxnId="{8A0BE8AC-E68D-499D-B27A-45909D98FF7F}">
      <dgm:prSet/>
      <dgm:spPr/>
      <dgm:t>
        <a:bodyPr/>
        <a:lstStyle/>
        <a:p>
          <a:endParaRPr lang="en-US"/>
        </a:p>
      </dgm:t>
    </dgm:pt>
    <dgm:pt modelId="{4B327606-58B4-478F-85A4-560AC60B3EC0}" type="sibTrans" cxnId="{8A0BE8AC-E68D-499D-B27A-45909D98FF7F}">
      <dgm:prSet/>
      <dgm:spPr/>
      <dgm:t>
        <a:bodyPr/>
        <a:lstStyle/>
        <a:p>
          <a:endParaRPr lang="en-US"/>
        </a:p>
      </dgm:t>
    </dgm:pt>
    <dgm:pt modelId="{4FB37623-48C6-43FC-AA54-8C4C8BF83176}">
      <dgm:prSet phldrT="[Text]" custT="1"/>
      <dgm:spPr/>
      <dgm:t>
        <a:bodyPr/>
        <a:lstStyle/>
        <a:p>
          <a:r>
            <a:rPr lang="ro-RO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STC</a:t>
          </a:r>
        </a:p>
        <a:p>
          <a:r>
            <a:rPr lang="ro-RO" sz="1200" b="1" dirty="0" smtClean="0"/>
            <a:t>Structură comună care asistă direct AM în îndeplinirea sarcinilor</a:t>
          </a:r>
          <a:endParaRPr lang="en-US" sz="1200" b="1" dirty="0"/>
        </a:p>
      </dgm:t>
    </dgm:pt>
    <dgm:pt modelId="{B8A57BAE-0A0A-42A8-95B9-72CF7E97BE40}" type="parTrans" cxnId="{A8747395-BF17-4145-AC63-A47D55D61FF1}">
      <dgm:prSet/>
      <dgm:spPr/>
      <dgm:t>
        <a:bodyPr/>
        <a:lstStyle/>
        <a:p>
          <a:endParaRPr lang="en-US"/>
        </a:p>
      </dgm:t>
    </dgm:pt>
    <dgm:pt modelId="{AE25DC0F-EF3C-4B2B-B007-DB23323C5608}" type="sibTrans" cxnId="{A8747395-BF17-4145-AC63-A47D55D61FF1}">
      <dgm:prSet/>
      <dgm:spPr/>
      <dgm:t>
        <a:bodyPr/>
        <a:lstStyle/>
        <a:p>
          <a:endParaRPr lang="en-US"/>
        </a:p>
      </dgm:t>
    </dgm:pt>
    <dgm:pt modelId="{8F640C29-E1BC-444C-8FAD-422BDAC6B87C}">
      <dgm:prSet phldrT="[Text]" custT="1"/>
      <dgm:spPr/>
      <dgm:t>
        <a:bodyPr/>
        <a:lstStyle/>
        <a:p>
          <a:r>
            <a:rPr lang="ro-RO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</a:t>
          </a:r>
        </a:p>
        <a:p>
          <a:r>
            <a:rPr lang="ro-RO" sz="1200" b="1" dirty="0" smtClean="0"/>
            <a:t>Organ executiv având responsabilitatea globală pentru managementul Programului (MDRAP)</a:t>
          </a:r>
          <a:endParaRPr lang="en-US" sz="1200" b="1" dirty="0"/>
        </a:p>
      </dgm:t>
    </dgm:pt>
    <dgm:pt modelId="{8C6E61CB-5D58-4062-A07E-CF07160B05E4}" type="parTrans" cxnId="{6DEDF368-E091-48BB-A3CD-F1F259E81ED3}">
      <dgm:prSet/>
      <dgm:spPr/>
      <dgm:t>
        <a:bodyPr/>
        <a:lstStyle/>
        <a:p>
          <a:endParaRPr lang="en-US"/>
        </a:p>
      </dgm:t>
    </dgm:pt>
    <dgm:pt modelId="{C394AE4D-CBE7-491F-B71E-0BC47CD68B7B}" type="sibTrans" cxnId="{6DEDF368-E091-48BB-A3CD-F1F259E81ED3}">
      <dgm:prSet/>
      <dgm:spPr/>
      <dgm:t>
        <a:bodyPr/>
        <a:lstStyle/>
        <a:p>
          <a:endParaRPr lang="en-US"/>
        </a:p>
      </dgm:t>
    </dgm:pt>
    <dgm:pt modelId="{1F5AA7BE-473F-4F0C-8E7D-1B999427B27E}" type="pres">
      <dgm:prSet presAssocID="{3A3710C2-372B-4C42-88CF-E1BFA0A9030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28BC93-6EEE-4B0C-A3E0-1FF929E68612}" type="pres">
      <dgm:prSet presAssocID="{B57611CB-31F2-4AFC-ABAF-5FE0A22E265E}" presName="node" presStyleLbl="node1" presStyleIdx="0" presStyleCnt="5" custScaleX="115706" custScaleY="2112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4EFA28-5CF8-45C8-B5D1-31BAF7D55171}" type="pres">
      <dgm:prSet presAssocID="{B57611CB-31F2-4AFC-ABAF-5FE0A22E265E}" presName="spNode" presStyleCnt="0"/>
      <dgm:spPr/>
    </dgm:pt>
    <dgm:pt modelId="{97B37C96-80A0-4BAE-887B-0F8C08A0CA84}" type="pres">
      <dgm:prSet presAssocID="{AFE4C847-6417-431A-AD94-60B380F71F0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79D4B3FB-78F0-4D46-A173-B3A6A758DD89}" type="pres">
      <dgm:prSet presAssocID="{E870E657-9A49-4A75-A4BE-92CFFC7C345D}" presName="node" presStyleLbl="node1" presStyleIdx="1" presStyleCnt="5" custScaleY="2073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C5EA9-011B-4FF6-8F25-F16A1D392003}" type="pres">
      <dgm:prSet presAssocID="{E870E657-9A49-4A75-A4BE-92CFFC7C345D}" presName="spNode" presStyleCnt="0"/>
      <dgm:spPr/>
    </dgm:pt>
    <dgm:pt modelId="{07AFC0F7-AEDD-4878-90CD-5A52B41563E6}" type="pres">
      <dgm:prSet presAssocID="{5EDF1516-56EF-4202-804A-7B98404A2342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B5128F3-8BEB-4274-A035-55508FDCD607}" type="pres">
      <dgm:prSet presAssocID="{350C4B80-24CF-48BC-B299-8007DDB8F97A}" presName="node" presStyleLbl="node1" presStyleIdx="2" presStyleCnt="5" custScaleX="122242" custScaleY="189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9ABCE-32B5-4423-9F45-E1153FBB2F02}" type="pres">
      <dgm:prSet presAssocID="{350C4B80-24CF-48BC-B299-8007DDB8F97A}" presName="spNode" presStyleCnt="0"/>
      <dgm:spPr/>
    </dgm:pt>
    <dgm:pt modelId="{556C541F-8DF8-4365-943C-F687E00AEE9B}" type="pres">
      <dgm:prSet presAssocID="{4B327606-58B4-478F-85A4-560AC60B3EC0}" presName="sibTrans" presStyleLbl="sibTrans1D1" presStyleIdx="2" presStyleCnt="5"/>
      <dgm:spPr/>
      <dgm:t>
        <a:bodyPr/>
        <a:lstStyle/>
        <a:p>
          <a:endParaRPr lang="en-US"/>
        </a:p>
      </dgm:t>
    </dgm:pt>
    <dgm:pt modelId="{8EBBA7BC-DF27-45CD-B91E-692DF312063B}" type="pres">
      <dgm:prSet presAssocID="{4FB37623-48C6-43FC-AA54-8C4C8BF83176}" presName="node" presStyleLbl="node1" presStyleIdx="3" presStyleCnt="5" custScaleX="134422" custScaleY="1992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9267D1-6231-4DC1-B6DF-150495C619FC}" type="pres">
      <dgm:prSet presAssocID="{4FB37623-48C6-43FC-AA54-8C4C8BF83176}" presName="spNode" presStyleCnt="0"/>
      <dgm:spPr/>
    </dgm:pt>
    <dgm:pt modelId="{CDBF2BA1-7D42-4692-B9B0-E11FC370C709}" type="pres">
      <dgm:prSet presAssocID="{AE25DC0F-EF3C-4B2B-B007-DB23323C5608}" presName="sibTrans" presStyleLbl="sibTrans1D1" presStyleIdx="3" presStyleCnt="5"/>
      <dgm:spPr/>
      <dgm:t>
        <a:bodyPr/>
        <a:lstStyle/>
        <a:p>
          <a:endParaRPr lang="en-US"/>
        </a:p>
      </dgm:t>
    </dgm:pt>
    <dgm:pt modelId="{8C93B19E-9813-47E2-9A73-538375FFCBB5}" type="pres">
      <dgm:prSet presAssocID="{8F640C29-E1BC-444C-8FAD-422BDAC6B87C}" presName="node" presStyleLbl="node1" presStyleIdx="4" presStyleCnt="5" custScaleY="2117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515525-A245-4E7D-91AF-89B3E25F6482}" type="pres">
      <dgm:prSet presAssocID="{8F640C29-E1BC-444C-8FAD-422BDAC6B87C}" presName="spNode" presStyleCnt="0"/>
      <dgm:spPr/>
    </dgm:pt>
    <dgm:pt modelId="{FB59F17B-77A3-4B22-A61C-368831013AB0}" type="pres">
      <dgm:prSet presAssocID="{C394AE4D-CBE7-491F-B71E-0BC47CD68B7B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63F9B3F3-5C6E-4180-B2F7-9B25F8B65BD7}" type="presOf" srcId="{5EDF1516-56EF-4202-804A-7B98404A2342}" destId="{07AFC0F7-AEDD-4878-90CD-5A52B41563E6}" srcOrd="0" destOrd="0" presId="urn:microsoft.com/office/officeart/2005/8/layout/cycle6"/>
    <dgm:cxn modelId="{CA9EAEDA-28A3-4834-84FB-751B78E43D79}" type="presOf" srcId="{350C4B80-24CF-48BC-B299-8007DDB8F97A}" destId="{FB5128F3-8BEB-4274-A035-55508FDCD607}" srcOrd="0" destOrd="0" presId="urn:microsoft.com/office/officeart/2005/8/layout/cycle6"/>
    <dgm:cxn modelId="{A8A2FCD9-047D-49AD-8436-F900E7DE91BC}" type="presOf" srcId="{B57611CB-31F2-4AFC-ABAF-5FE0A22E265E}" destId="{E228BC93-6EEE-4B0C-A3E0-1FF929E68612}" srcOrd="0" destOrd="0" presId="urn:microsoft.com/office/officeart/2005/8/layout/cycle6"/>
    <dgm:cxn modelId="{955EA6AA-8F20-49A8-AA70-3D0009583283}" type="presOf" srcId="{4B327606-58B4-478F-85A4-560AC60B3EC0}" destId="{556C541F-8DF8-4365-943C-F687E00AEE9B}" srcOrd="0" destOrd="0" presId="urn:microsoft.com/office/officeart/2005/8/layout/cycle6"/>
    <dgm:cxn modelId="{56897CBF-80B5-44E8-AA07-EB0F841524C2}" type="presOf" srcId="{AE25DC0F-EF3C-4B2B-B007-DB23323C5608}" destId="{CDBF2BA1-7D42-4692-B9B0-E11FC370C709}" srcOrd="0" destOrd="0" presId="urn:microsoft.com/office/officeart/2005/8/layout/cycle6"/>
    <dgm:cxn modelId="{46296E4E-2A16-4539-BEB8-39B3E87D9327}" type="presOf" srcId="{8F640C29-E1BC-444C-8FAD-422BDAC6B87C}" destId="{8C93B19E-9813-47E2-9A73-538375FFCBB5}" srcOrd="0" destOrd="0" presId="urn:microsoft.com/office/officeart/2005/8/layout/cycle6"/>
    <dgm:cxn modelId="{8A0BE8AC-E68D-499D-B27A-45909D98FF7F}" srcId="{3A3710C2-372B-4C42-88CF-E1BFA0A9030B}" destId="{350C4B80-24CF-48BC-B299-8007DDB8F97A}" srcOrd="2" destOrd="0" parTransId="{3348E2C1-8AD9-4784-B0EE-A330DAE7A06A}" sibTransId="{4B327606-58B4-478F-85A4-560AC60B3EC0}"/>
    <dgm:cxn modelId="{A8747395-BF17-4145-AC63-A47D55D61FF1}" srcId="{3A3710C2-372B-4C42-88CF-E1BFA0A9030B}" destId="{4FB37623-48C6-43FC-AA54-8C4C8BF83176}" srcOrd="3" destOrd="0" parTransId="{B8A57BAE-0A0A-42A8-95B9-72CF7E97BE40}" sibTransId="{AE25DC0F-EF3C-4B2B-B007-DB23323C5608}"/>
    <dgm:cxn modelId="{D24FE8DE-7B2D-4083-957E-6661532F7560}" type="presOf" srcId="{C394AE4D-CBE7-491F-B71E-0BC47CD68B7B}" destId="{FB59F17B-77A3-4B22-A61C-368831013AB0}" srcOrd="0" destOrd="0" presId="urn:microsoft.com/office/officeart/2005/8/layout/cycle6"/>
    <dgm:cxn modelId="{9ECBCF7A-4024-4A8E-995F-63CE92814A28}" srcId="{3A3710C2-372B-4C42-88CF-E1BFA0A9030B}" destId="{E870E657-9A49-4A75-A4BE-92CFFC7C345D}" srcOrd="1" destOrd="0" parTransId="{89CA8F3B-2652-41D7-B010-D620AABD9B1E}" sibTransId="{5EDF1516-56EF-4202-804A-7B98404A2342}"/>
    <dgm:cxn modelId="{8BCA82FF-22F2-46D0-87E3-1DD860275E58}" srcId="{3A3710C2-372B-4C42-88CF-E1BFA0A9030B}" destId="{B57611CB-31F2-4AFC-ABAF-5FE0A22E265E}" srcOrd="0" destOrd="0" parTransId="{BD1A1DFB-CF14-47E4-901B-6851D0B07959}" sibTransId="{AFE4C847-6417-431A-AD94-60B380F71F0E}"/>
    <dgm:cxn modelId="{1AA27731-8711-4890-817A-022B350E4E47}" type="presOf" srcId="{3A3710C2-372B-4C42-88CF-E1BFA0A9030B}" destId="{1F5AA7BE-473F-4F0C-8E7D-1B999427B27E}" srcOrd="0" destOrd="0" presId="urn:microsoft.com/office/officeart/2005/8/layout/cycle6"/>
    <dgm:cxn modelId="{EC011F30-EB53-492C-9BC6-74A9106FC704}" type="presOf" srcId="{4FB37623-48C6-43FC-AA54-8C4C8BF83176}" destId="{8EBBA7BC-DF27-45CD-B91E-692DF312063B}" srcOrd="0" destOrd="0" presId="urn:microsoft.com/office/officeart/2005/8/layout/cycle6"/>
    <dgm:cxn modelId="{6DEDF368-E091-48BB-A3CD-F1F259E81ED3}" srcId="{3A3710C2-372B-4C42-88CF-E1BFA0A9030B}" destId="{8F640C29-E1BC-444C-8FAD-422BDAC6B87C}" srcOrd="4" destOrd="0" parTransId="{8C6E61CB-5D58-4062-A07E-CF07160B05E4}" sibTransId="{C394AE4D-CBE7-491F-B71E-0BC47CD68B7B}"/>
    <dgm:cxn modelId="{ED9127BA-6476-44E1-B5E6-AA657B615E05}" type="presOf" srcId="{AFE4C847-6417-431A-AD94-60B380F71F0E}" destId="{97B37C96-80A0-4BAE-887B-0F8C08A0CA84}" srcOrd="0" destOrd="0" presId="urn:microsoft.com/office/officeart/2005/8/layout/cycle6"/>
    <dgm:cxn modelId="{F9F97771-DBE6-42B4-B63C-3A1FA4FB7566}" type="presOf" srcId="{E870E657-9A49-4A75-A4BE-92CFFC7C345D}" destId="{79D4B3FB-78F0-4D46-A173-B3A6A758DD89}" srcOrd="0" destOrd="0" presId="urn:microsoft.com/office/officeart/2005/8/layout/cycle6"/>
    <dgm:cxn modelId="{5819CADF-013A-4A0F-92EB-CA00C966B349}" type="presParOf" srcId="{1F5AA7BE-473F-4F0C-8E7D-1B999427B27E}" destId="{E228BC93-6EEE-4B0C-A3E0-1FF929E68612}" srcOrd="0" destOrd="0" presId="urn:microsoft.com/office/officeart/2005/8/layout/cycle6"/>
    <dgm:cxn modelId="{09F77BD0-E8ED-44C9-9A60-B6FCF1527999}" type="presParOf" srcId="{1F5AA7BE-473F-4F0C-8E7D-1B999427B27E}" destId="{5C4EFA28-5CF8-45C8-B5D1-31BAF7D55171}" srcOrd="1" destOrd="0" presId="urn:microsoft.com/office/officeart/2005/8/layout/cycle6"/>
    <dgm:cxn modelId="{B5B3F4F6-54F5-4F1F-B92A-AB2AE5BF0728}" type="presParOf" srcId="{1F5AA7BE-473F-4F0C-8E7D-1B999427B27E}" destId="{97B37C96-80A0-4BAE-887B-0F8C08A0CA84}" srcOrd="2" destOrd="0" presId="urn:microsoft.com/office/officeart/2005/8/layout/cycle6"/>
    <dgm:cxn modelId="{507DD23B-25DC-4207-8C7C-62AFB0DF24DD}" type="presParOf" srcId="{1F5AA7BE-473F-4F0C-8E7D-1B999427B27E}" destId="{79D4B3FB-78F0-4D46-A173-B3A6A758DD89}" srcOrd="3" destOrd="0" presId="urn:microsoft.com/office/officeart/2005/8/layout/cycle6"/>
    <dgm:cxn modelId="{19F5DABC-BB37-4B51-A111-CC0585054ECB}" type="presParOf" srcId="{1F5AA7BE-473F-4F0C-8E7D-1B999427B27E}" destId="{5F8C5EA9-011B-4FF6-8F25-F16A1D392003}" srcOrd="4" destOrd="0" presId="urn:microsoft.com/office/officeart/2005/8/layout/cycle6"/>
    <dgm:cxn modelId="{98953184-3081-4CB6-B834-0F58F03B595C}" type="presParOf" srcId="{1F5AA7BE-473F-4F0C-8E7D-1B999427B27E}" destId="{07AFC0F7-AEDD-4878-90CD-5A52B41563E6}" srcOrd="5" destOrd="0" presId="urn:microsoft.com/office/officeart/2005/8/layout/cycle6"/>
    <dgm:cxn modelId="{BAD816A0-A104-43EB-9096-93B8F5F15483}" type="presParOf" srcId="{1F5AA7BE-473F-4F0C-8E7D-1B999427B27E}" destId="{FB5128F3-8BEB-4274-A035-55508FDCD607}" srcOrd="6" destOrd="0" presId="urn:microsoft.com/office/officeart/2005/8/layout/cycle6"/>
    <dgm:cxn modelId="{F5B7ACD9-3580-4FED-A50B-DA9C4541E207}" type="presParOf" srcId="{1F5AA7BE-473F-4F0C-8E7D-1B999427B27E}" destId="{BB89ABCE-32B5-4423-9F45-E1153FBB2F02}" srcOrd="7" destOrd="0" presId="urn:microsoft.com/office/officeart/2005/8/layout/cycle6"/>
    <dgm:cxn modelId="{FAB1A6DC-F263-460C-9F3C-2FF7DF0ACD4E}" type="presParOf" srcId="{1F5AA7BE-473F-4F0C-8E7D-1B999427B27E}" destId="{556C541F-8DF8-4365-943C-F687E00AEE9B}" srcOrd="8" destOrd="0" presId="urn:microsoft.com/office/officeart/2005/8/layout/cycle6"/>
    <dgm:cxn modelId="{CBAD4EDF-280D-4387-9843-6255A771C2B2}" type="presParOf" srcId="{1F5AA7BE-473F-4F0C-8E7D-1B999427B27E}" destId="{8EBBA7BC-DF27-45CD-B91E-692DF312063B}" srcOrd="9" destOrd="0" presId="urn:microsoft.com/office/officeart/2005/8/layout/cycle6"/>
    <dgm:cxn modelId="{D07504CD-5517-428E-B5EE-5E2382130B2D}" type="presParOf" srcId="{1F5AA7BE-473F-4F0C-8E7D-1B999427B27E}" destId="{3E9267D1-6231-4DC1-B6DF-150495C619FC}" srcOrd="10" destOrd="0" presId="urn:microsoft.com/office/officeart/2005/8/layout/cycle6"/>
    <dgm:cxn modelId="{6828745C-669D-40BA-88D3-1E4974B65081}" type="presParOf" srcId="{1F5AA7BE-473F-4F0C-8E7D-1B999427B27E}" destId="{CDBF2BA1-7D42-4692-B9B0-E11FC370C709}" srcOrd="11" destOrd="0" presId="urn:microsoft.com/office/officeart/2005/8/layout/cycle6"/>
    <dgm:cxn modelId="{DA756E06-2E73-41C8-8779-4D60E97072E4}" type="presParOf" srcId="{1F5AA7BE-473F-4F0C-8E7D-1B999427B27E}" destId="{8C93B19E-9813-47E2-9A73-538375FFCBB5}" srcOrd="12" destOrd="0" presId="urn:microsoft.com/office/officeart/2005/8/layout/cycle6"/>
    <dgm:cxn modelId="{1CADA5EA-464D-4078-A594-EA1B391F1539}" type="presParOf" srcId="{1F5AA7BE-473F-4F0C-8E7D-1B999427B27E}" destId="{68515525-A245-4E7D-91AF-89B3E25F6482}" srcOrd="13" destOrd="0" presId="urn:microsoft.com/office/officeart/2005/8/layout/cycle6"/>
    <dgm:cxn modelId="{FDC4E9F7-1915-4E17-BB9D-20349F84745F}" type="presParOf" srcId="{1F5AA7BE-473F-4F0C-8E7D-1B999427B27E}" destId="{FB59F17B-77A3-4B22-A61C-368831013AB0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2AEBFB-C889-48F2-833D-528B2BD7707A}" type="doc">
      <dgm:prSet loTypeId="urn:microsoft.com/office/officeart/2005/8/layout/vList6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8B4CD62E-D083-4FBD-9D6E-28A0D6530D98}">
      <dgm:prSet phldrT="[Text]" custT="1"/>
      <dgm:spPr/>
      <dgm:t>
        <a:bodyPr/>
        <a:lstStyle/>
        <a:p>
          <a:r>
            <a:rPr lang="ro-RO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</a:t>
          </a:r>
        </a:p>
      </dgm:t>
    </dgm:pt>
    <dgm:pt modelId="{15927C7F-9F73-4DC2-A935-1FB4E97F9C68}" type="parTrans" cxnId="{D52A5000-9DD1-4CE0-B9CB-8550FD700041}">
      <dgm:prSet/>
      <dgm:spPr/>
      <dgm:t>
        <a:bodyPr/>
        <a:lstStyle/>
        <a:p>
          <a:endParaRPr lang="en-US"/>
        </a:p>
      </dgm:t>
    </dgm:pt>
    <dgm:pt modelId="{685B3D78-7113-4325-AF79-94FBF957841D}" type="sibTrans" cxnId="{D52A5000-9DD1-4CE0-B9CB-8550FD700041}">
      <dgm:prSet/>
      <dgm:spPr/>
      <dgm:t>
        <a:bodyPr/>
        <a:lstStyle/>
        <a:p>
          <a:endParaRPr lang="en-US"/>
        </a:p>
      </dgm:t>
    </dgm:pt>
    <dgm:pt modelId="{649A3FD3-F9E1-4AA1-BCB0-ECA11E87A055}">
      <dgm:prSet phldrT="[Text]" custT="1"/>
      <dgm:spPr/>
      <dgm:t>
        <a:bodyPr anchor="ctr"/>
        <a:lstStyle/>
        <a:p>
          <a:r>
            <a:rPr lang="ro-RO" sz="900" dirty="0" smtClean="0"/>
            <a:t>Desemnate de </a:t>
          </a:r>
          <a:r>
            <a:rPr lang="ro-RO" sz="1000" dirty="0" smtClean="0"/>
            <a:t>fiecare</a:t>
          </a:r>
          <a:r>
            <a:rPr lang="ro-RO" sz="900" dirty="0" smtClean="0"/>
            <a:t> </a:t>
          </a:r>
          <a:r>
            <a:rPr lang="ro-RO" sz="900" dirty="0" smtClean="0"/>
            <a:t>ţară </a:t>
          </a:r>
          <a:r>
            <a:rPr lang="ro-RO" sz="900" dirty="0" smtClean="0"/>
            <a:t>participantă, având responsabilitatea fundamentală de a sprijini AM în implementarea programului</a:t>
          </a:r>
          <a:endParaRPr lang="en-US" sz="900" dirty="0"/>
        </a:p>
      </dgm:t>
    </dgm:pt>
    <dgm:pt modelId="{1F7F81FC-0A55-4F4B-98BF-AC8ABD4983B9}" type="parTrans" cxnId="{9A0E395C-3A0C-4141-B0C5-E13D8AC72FB3}">
      <dgm:prSet/>
      <dgm:spPr/>
      <dgm:t>
        <a:bodyPr/>
        <a:lstStyle/>
        <a:p>
          <a:endParaRPr lang="en-US"/>
        </a:p>
      </dgm:t>
    </dgm:pt>
    <dgm:pt modelId="{B8563E34-8867-4F97-A710-AB861F101306}" type="sibTrans" cxnId="{9A0E395C-3A0C-4141-B0C5-E13D8AC72FB3}">
      <dgm:prSet/>
      <dgm:spPr/>
      <dgm:t>
        <a:bodyPr/>
        <a:lstStyle/>
        <a:p>
          <a:endParaRPr lang="en-US"/>
        </a:p>
      </dgm:t>
    </dgm:pt>
    <dgm:pt modelId="{97230A89-9853-4F97-84E9-F9AA29633745}">
      <dgm:prSet phldrT="[Text]" custT="1"/>
      <dgm:spPr/>
      <dgm:t>
        <a:bodyPr/>
        <a:lstStyle/>
        <a:p>
          <a:r>
            <a:rPr lang="ro-RO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PCC</a:t>
          </a:r>
          <a:endParaRPr lang="en-US" sz="24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E65805-D54B-4229-90D7-36904EF9E3F8}" type="parTrans" cxnId="{4A66FAAB-C2DE-4547-882A-52130E02B066}">
      <dgm:prSet/>
      <dgm:spPr/>
      <dgm:t>
        <a:bodyPr/>
        <a:lstStyle/>
        <a:p>
          <a:endParaRPr lang="en-US"/>
        </a:p>
      </dgm:t>
    </dgm:pt>
    <dgm:pt modelId="{0AFE87E5-9654-4611-A597-B03D9E0139B4}" type="sibTrans" cxnId="{4A66FAAB-C2DE-4547-882A-52130E02B066}">
      <dgm:prSet/>
      <dgm:spPr/>
      <dgm:t>
        <a:bodyPr/>
        <a:lstStyle/>
        <a:p>
          <a:endParaRPr lang="en-US"/>
        </a:p>
      </dgm:t>
    </dgm:pt>
    <dgm:pt modelId="{E36359A3-1E0B-4492-B68F-BC96901A41A3}">
      <dgm:prSet phldrT="[Text]" custT="1"/>
      <dgm:spPr/>
      <dgm:t>
        <a:bodyPr anchor="ctr"/>
        <a:lstStyle/>
        <a:p>
          <a:r>
            <a:rPr lang="ro-RO" sz="900" dirty="0" smtClean="0"/>
            <a:t>Desemnate de fiecare ţară participantă în vederea asistării AM în realizarea </a:t>
          </a:r>
          <a:r>
            <a:rPr lang="ro-RO" sz="1000" dirty="0" smtClean="0"/>
            <a:t>verificărilor</a:t>
          </a:r>
          <a:r>
            <a:rPr lang="ro-RO" sz="900" dirty="0" smtClean="0"/>
            <a:t> pe tot cuprinsul ariei de Program.</a:t>
          </a:r>
          <a:endParaRPr lang="en-US" sz="900" dirty="0"/>
        </a:p>
      </dgm:t>
    </dgm:pt>
    <dgm:pt modelId="{588E595C-9314-42EB-81F7-D3B916058A8C}" type="parTrans" cxnId="{6CF5C386-B74B-43EB-A5CC-2C4627ACAFFB}">
      <dgm:prSet/>
      <dgm:spPr/>
      <dgm:t>
        <a:bodyPr/>
        <a:lstStyle/>
        <a:p>
          <a:endParaRPr lang="en-US"/>
        </a:p>
      </dgm:t>
    </dgm:pt>
    <dgm:pt modelId="{629DEECC-E1A3-4D01-86FD-CDFF7D7E9BC6}" type="sibTrans" cxnId="{6CF5C386-B74B-43EB-A5CC-2C4627ACAFFB}">
      <dgm:prSet/>
      <dgm:spPr/>
      <dgm:t>
        <a:bodyPr/>
        <a:lstStyle/>
        <a:p>
          <a:endParaRPr lang="en-US"/>
        </a:p>
      </dgm:t>
    </dgm:pt>
    <dgm:pt modelId="{86DBFC11-49FC-4CE5-BD09-5CFF521DD778}" type="pres">
      <dgm:prSet presAssocID="{DB2AEBFB-C889-48F2-833D-528B2BD7707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9DB0560-A4B0-4AC8-8542-BF174A02D359}" type="pres">
      <dgm:prSet presAssocID="{8B4CD62E-D083-4FBD-9D6E-28A0D6530D98}" presName="linNode" presStyleCnt="0"/>
      <dgm:spPr/>
    </dgm:pt>
    <dgm:pt modelId="{5E9CA3DB-6D7D-41BF-8A4D-DC0E16BA6882}" type="pres">
      <dgm:prSet presAssocID="{8B4CD62E-D083-4FBD-9D6E-28A0D6530D98}" presName="parentShp" presStyleLbl="node1" presStyleIdx="0" presStyleCnt="2" custScaleY="730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A44E0F-3BDB-41D0-B9C8-C0FBC1AA9FD8}" type="pres">
      <dgm:prSet presAssocID="{8B4CD62E-D083-4FBD-9D6E-28A0D6530D98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171879-6D20-48E0-8386-757E3753622A}" type="pres">
      <dgm:prSet presAssocID="{685B3D78-7113-4325-AF79-94FBF957841D}" presName="spacing" presStyleCnt="0"/>
      <dgm:spPr/>
    </dgm:pt>
    <dgm:pt modelId="{7804AB40-76D7-41B6-9BF5-C18BDF3F39DE}" type="pres">
      <dgm:prSet presAssocID="{97230A89-9853-4F97-84E9-F9AA29633745}" presName="linNode" presStyleCnt="0"/>
      <dgm:spPr/>
    </dgm:pt>
    <dgm:pt modelId="{DAAF86A7-5055-4E44-8178-E0B02EF2CAE5}" type="pres">
      <dgm:prSet presAssocID="{97230A89-9853-4F97-84E9-F9AA2963374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B3DBE-7CC5-4103-9F7D-A01B857AC244}" type="pres">
      <dgm:prSet presAssocID="{97230A89-9853-4F97-84E9-F9AA29633745}" presName="childShp" presStyleLbl="bgAccFollowNode1" presStyleIdx="1" presStyleCnt="2" custScaleY="1153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09E238-EA18-4F49-9E05-32694621449F}" type="presOf" srcId="{97230A89-9853-4F97-84E9-F9AA29633745}" destId="{DAAF86A7-5055-4E44-8178-E0B02EF2CAE5}" srcOrd="0" destOrd="0" presId="urn:microsoft.com/office/officeart/2005/8/layout/vList6"/>
    <dgm:cxn modelId="{4A66FAAB-C2DE-4547-882A-52130E02B066}" srcId="{DB2AEBFB-C889-48F2-833D-528B2BD7707A}" destId="{97230A89-9853-4F97-84E9-F9AA29633745}" srcOrd="1" destOrd="0" parTransId="{59E65805-D54B-4229-90D7-36904EF9E3F8}" sibTransId="{0AFE87E5-9654-4611-A597-B03D9E0139B4}"/>
    <dgm:cxn modelId="{59F51019-C9E9-412A-A930-96601E36B73B}" type="presOf" srcId="{649A3FD3-F9E1-4AA1-BCB0-ECA11E87A055}" destId="{8CA44E0F-3BDB-41D0-B9C8-C0FBC1AA9FD8}" srcOrd="0" destOrd="0" presId="urn:microsoft.com/office/officeart/2005/8/layout/vList6"/>
    <dgm:cxn modelId="{9A0E395C-3A0C-4141-B0C5-E13D8AC72FB3}" srcId="{8B4CD62E-D083-4FBD-9D6E-28A0D6530D98}" destId="{649A3FD3-F9E1-4AA1-BCB0-ECA11E87A055}" srcOrd="0" destOrd="0" parTransId="{1F7F81FC-0A55-4F4B-98BF-AC8ABD4983B9}" sibTransId="{B8563E34-8867-4F97-A710-AB861F101306}"/>
    <dgm:cxn modelId="{EA5B4DFA-1800-466D-99A7-6D3A6B9BA425}" type="presOf" srcId="{8B4CD62E-D083-4FBD-9D6E-28A0D6530D98}" destId="{5E9CA3DB-6D7D-41BF-8A4D-DC0E16BA6882}" srcOrd="0" destOrd="0" presId="urn:microsoft.com/office/officeart/2005/8/layout/vList6"/>
    <dgm:cxn modelId="{E4B26F6D-984A-4226-9355-7CB421E53463}" type="presOf" srcId="{DB2AEBFB-C889-48F2-833D-528B2BD7707A}" destId="{86DBFC11-49FC-4CE5-BD09-5CFF521DD778}" srcOrd="0" destOrd="0" presId="urn:microsoft.com/office/officeart/2005/8/layout/vList6"/>
    <dgm:cxn modelId="{D52A5000-9DD1-4CE0-B9CB-8550FD700041}" srcId="{DB2AEBFB-C889-48F2-833D-528B2BD7707A}" destId="{8B4CD62E-D083-4FBD-9D6E-28A0D6530D98}" srcOrd="0" destOrd="0" parTransId="{15927C7F-9F73-4DC2-A935-1FB4E97F9C68}" sibTransId="{685B3D78-7113-4325-AF79-94FBF957841D}"/>
    <dgm:cxn modelId="{6CF5C386-B74B-43EB-A5CC-2C4627ACAFFB}" srcId="{97230A89-9853-4F97-84E9-F9AA29633745}" destId="{E36359A3-1E0B-4492-B68F-BC96901A41A3}" srcOrd="0" destOrd="0" parTransId="{588E595C-9314-42EB-81F7-D3B916058A8C}" sibTransId="{629DEECC-E1A3-4D01-86FD-CDFF7D7E9BC6}"/>
    <dgm:cxn modelId="{AFCC93DF-6BAF-4454-8214-39AA2031152F}" type="presOf" srcId="{E36359A3-1E0B-4492-B68F-BC96901A41A3}" destId="{269B3DBE-7CC5-4103-9F7D-A01B857AC244}" srcOrd="0" destOrd="0" presId="urn:microsoft.com/office/officeart/2005/8/layout/vList6"/>
    <dgm:cxn modelId="{70D6C286-76A8-43FD-8767-8E498AADD3E0}" type="presParOf" srcId="{86DBFC11-49FC-4CE5-BD09-5CFF521DD778}" destId="{B9DB0560-A4B0-4AC8-8542-BF174A02D359}" srcOrd="0" destOrd="0" presId="urn:microsoft.com/office/officeart/2005/8/layout/vList6"/>
    <dgm:cxn modelId="{B7A56644-5135-4C3A-8EB0-2A2987C9BB7F}" type="presParOf" srcId="{B9DB0560-A4B0-4AC8-8542-BF174A02D359}" destId="{5E9CA3DB-6D7D-41BF-8A4D-DC0E16BA6882}" srcOrd="0" destOrd="0" presId="urn:microsoft.com/office/officeart/2005/8/layout/vList6"/>
    <dgm:cxn modelId="{A77EEDE6-0957-4EB3-9AB0-AD842DB4F19E}" type="presParOf" srcId="{B9DB0560-A4B0-4AC8-8542-BF174A02D359}" destId="{8CA44E0F-3BDB-41D0-B9C8-C0FBC1AA9FD8}" srcOrd="1" destOrd="0" presId="urn:microsoft.com/office/officeart/2005/8/layout/vList6"/>
    <dgm:cxn modelId="{A359174C-D615-4ACF-9CE1-59C7C9E66B75}" type="presParOf" srcId="{86DBFC11-49FC-4CE5-BD09-5CFF521DD778}" destId="{46171879-6D20-48E0-8386-757E3753622A}" srcOrd="1" destOrd="0" presId="urn:microsoft.com/office/officeart/2005/8/layout/vList6"/>
    <dgm:cxn modelId="{D15B3709-FAB4-4E0C-BF17-1E9E6EEDF3A0}" type="presParOf" srcId="{86DBFC11-49FC-4CE5-BD09-5CFF521DD778}" destId="{7804AB40-76D7-41B6-9BF5-C18BDF3F39DE}" srcOrd="2" destOrd="0" presId="urn:microsoft.com/office/officeart/2005/8/layout/vList6"/>
    <dgm:cxn modelId="{1220BFE0-D9EB-4889-BAA9-E8F59AEE9D2D}" type="presParOf" srcId="{7804AB40-76D7-41B6-9BF5-C18BDF3F39DE}" destId="{DAAF86A7-5055-4E44-8178-E0B02EF2CAE5}" srcOrd="0" destOrd="0" presId="urn:microsoft.com/office/officeart/2005/8/layout/vList6"/>
    <dgm:cxn modelId="{25C55DC4-562C-4CBE-B8F0-7A8AFFEB65B0}" type="presParOf" srcId="{7804AB40-76D7-41B6-9BF5-C18BDF3F39DE}" destId="{269B3DBE-7CC5-4103-9F7D-A01B857AC24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8BC93-6EEE-4B0C-A3E0-1FF929E68612}">
      <dsp:nvSpPr>
        <dsp:cNvPr id="0" name=""/>
        <dsp:cNvSpPr/>
      </dsp:nvSpPr>
      <dsp:spPr>
        <a:xfrm>
          <a:off x="1632747" y="-423415"/>
          <a:ext cx="1535104" cy="18219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CCM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/>
            <a:t>Strucură decizională principală, include reprezentanţi desemnaţi de cele două ţări</a:t>
          </a:r>
          <a:endParaRPr lang="en-US" sz="1200" b="1" kern="1200" dirty="0"/>
        </a:p>
      </dsp:txBody>
      <dsp:txXfrm>
        <a:off x="1707685" y="-348477"/>
        <a:ext cx="1385228" cy="1672034"/>
      </dsp:txXfrm>
    </dsp:sp>
    <dsp:sp modelId="{97B37C96-80A0-4BAE-887B-0F8C08A0CA84}">
      <dsp:nvSpPr>
        <dsp:cNvPr id="0" name=""/>
        <dsp:cNvSpPr/>
      </dsp:nvSpPr>
      <dsp:spPr>
        <a:xfrm>
          <a:off x="678124" y="487539"/>
          <a:ext cx="3444351" cy="3444351"/>
        </a:xfrm>
        <a:custGeom>
          <a:avLst/>
          <a:gdLst/>
          <a:ahLst/>
          <a:cxnLst/>
          <a:rect l="0" t="0" r="0" b="0"/>
          <a:pathLst>
            <a:path>
              <a:moveTo>
                <a:pt x="2491876" y="181575"/>
              </a:moveTo>
              <a:arcTo wR="1722175" hR="1722175" stAng="17792833" swAng="4701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4B3FB-78F0-4D46-A173-B3A6A758DD89}">
      <dsp:nvSpPr>
        <dsp:cNvPr id="0" name=""/>
        <dsp:cNvSpPr/>
      </dsp:nvSpPr>
      <dsp:spPr>
        <a:xfrm>
          <a:off x="3374822" y="783334"/>
          <a:ext cx="1326728" cy="17883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/>
            <a:t>Autoritatea de Audit cu sediul în România, efectuează auditul financiar ex-post anual asupra AM</a:t>
          </a:r>
          <a:endParaRPr lang="en-US" sz="1200" b="1" kern="1200" dirty="0"/>
        </a:p>
      </dsp:txBody>
      <dsp:txXfrm>
        <a:off x="3439588" y="848100"/>
        <a:ext cx="1197196" cy="1658866"/>
      </dsp:txXfrm>
    </dsp:sp>
    <dsp:sp modelId="{07AFC0F7-AEDD-4878-90CD-5A52B41563E6}">
      <dsp:nvSpPr>
        <dsp:cNvPr id="0" name=""/>
        <dsp:cNvSpPr/>
      </dsp:nvSpPr>
      <dsp:spPr>
        <a:xfrm>
          <a:off x="678124" y="487539"/>
          <a:ext cx="3444351" cy="3444351"/>
        </a:xfrm>
        <a:custGeom>
          <a:avLst/>
          <a:gdLst/>
          <a:ahLst/>
          <a:cxnLst/>
          <a:rect l="0" t="0" r="0" b="0"/>
          <a:pathLst>
            <a:path>
              <a:moveTo>
                <a:pt x="3405403" y="2086361"/>
              </a:moveTo>
              <a:arcTo wR="1722175" hR="1722175" stAng="732505" swAng="4341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128F3-8BEB-4274-A035-55508FDCD607}">
      <dsp:nvSpPr>
        <dsp:cNvPr id="0" name=""/>
        <dsp:cNvSpPr/>
      </dsp:nvSpPr>
      <dsp:spPr>
        <a:xfrm>
          <a:off x="2601659" y="2785079"/>
          <a:ext cx="1621819" cy="16358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Oficiul Antenă STC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/>
            <a:t>Asigură vizibilitatea corespunzătoare a programului şi informarea beneficiarilor</a:t>
          </a:r>
          <a:endParaRPr lang="en-US" sz="1200" b="1" kern="1200" dirty="0"/>
        </a:p>
      </dsp:txBody>
      <dsp:txXfrm>
        <a:off x="2680830" y="2864250"/>
        <a:ext cx="1463477" cy="1477468"/>
      </dsp:txXfrm>
    </dsp:sp>
    <dsp:sp modelId="{556C541F-8DF8-4365-943C-F687E00AEE9B}">
      <dsp:nvSpPr>
        <dsp:cNvPr id="0" name=""/>
        <dsp:cNvSpPr/>
      </dsp:nvSpPr>
      <dsp:spPr>
        <a:xfrm>
          <a:off x="678124" y="487539"/>
          <a:ext cx="3444351" cy="3444351"/>
        </a:xfrm>
        <a:custGeom>
          <a:avLst/>
          <a:gdLst/>
          <a:ahLst/>
          <a:cxnLst/>
          <a:rect l="0" t="0" r="0" b="0"/>
          <a:pathLst>
            <a:path>
              <a:moveTo>
                <a:pt x="1920337" y="3432912"/>
              </a:moveTo>
              <a:arcTo wR="1722175" hR="1722175" stAng="5003559" swAng="63087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BBA7BC-DF27-45CD-B91E-692DF312063B}">
      <dsp:nvSpPr>
        <dsp:cNvPr id="0" name=""/>
        <dsp:cNvSpPr/>
      </dsp:nvSpPr>
      <dsp:spPr>
        <a:xfrm>
          <a:off x="496323" y="2743952"/>
          <a:ext cx="1783414" cy="17180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STC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/>
            <a:t>Structură comună care asistă direct AM în îndeplinirea sarcinilor</a:t>
          </a:r>
          <a:endParaRPr lang="en-US" sz="1200" b="1" kern="1200" dirty="0"/>
        </a:p>
      </dsp:txBody>
      <dsp:txXfrm>
        <a:off x="580192" y="2827821"/>
        <a:ext cx="1615676" cy="1550325"/>
      </dsp:txXfrm>
    </dsp:sp>
    <dsp:sp modelId="{CDBF2BA1-7D42-4692-B9B0-E11FC370C709}">
      <dsp:nvSpPr>
        <dsp:cNvPr id="0" name=""/>
        <dsp:cNvSpPr/>
      </dsp:nvSpPr>
      <dsp:spPr>
        <a:xfrm>
          <a:off x="678124" y="487539"/>
          <a:ext cx="3444351" cy="3444351"/>
        </a:xfrm>
        <a:custGeom>
          <a:avLst/>
          <a:gdLst/>
          <a:ahLst/>
          <a:cxnLst/>
          <a:rect l="0" t="0" r="0" b="0"/>
          <a:pathLst>
            <a:path>
              <a:moveTo>
                <a:pt x="84465" y="2254898"/>
              </a:moveTo>
              <a:arcTo wR="1722175" hR="1722175" stAng="9718864" swAng="3117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93B19E-9813-47E2-9A73-538375FFCBB5}">
      <dsp:nvSpPr>
        <dsp:cNvPr id="0" name=""/>
        <dsp:cNvSpPr/>
      </dsp:nvSpPr>
      <dsp:spPr>
        <a:xfrm>
          <a:off x="99049" y="764698"/>
          <a:ext cx="1326728" cy="18256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b="1" kern="1200" dirty="0" smtClean="0"/>
            <a:t>Organ executiv având responsabilitatea globală pentru managementul Programului (MDRAP)</a:t>
          </a:r>
          <a:endParaRPr lang="en-US" sz="1200" b="1" kern="1200" dirty="0"/>
        </a:p>
      </dsp:txBody>
      <dsp:txXfrm>
        <a:off x="163815" y="829464"/>
        <a:ext cx="1197196" cy="1696138"/>
      </dsp:txXfrm>
    </dsp:sp>
    <dsp:sp modelId="{FB59F17B-77A3-4B22-A61C-368831013AB0}">
      <dsp:nvSpPr>
        <dsp:cNvPr id="0" name=""/>
        <dsp:cNvSpPr/>
      </dsp:nvSpPr>
      <dsp:spPr>
        <a:xfrm>
          <a:off x="678124" y="487539"/>
          <a:ext cx="3444351" cy="3444351"/>
        </a:xfrm>
        <a:custGeom>
          <a:avLst/>
          <a:gdLst/>
          <a:ahLst/>
          <a:cxnLst/>
          <a:rect l="0" t="0" r="0" b="0"/>
          <a:pathLst>
            <a:path>
              <a:moveTo>
                <a:pt x="749634" y="300890"/>
              </a:moveTo>
              <a:arcTo wR="1722175" hR="1722175" stAng="14137042" swAng="4701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A44E0F-3BDB-41D0-B9C8-C0FBC1AA9FD8}">
      <dsp:nvSpPr>
        <dsp:cNvPr id="0" name=""/>
        <dsp:cNvSpPr/>
      </dsp:nvSpPr>
      <dsp:spPr>
        <a:xfrm>
          <a:off x="1219200" y="1084"/>
          <a:ext cx="1828800" cy="1317575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900" kern="1200" dirty="0" smtClean="0"/>
            <a:t>Desemnate de </a:t>
          </a:r>
          <a:r>
            <a:rPr lang="ro-RO" sz="1000" kern="1200" dirty="0" smtClean="0"/>
            <a:t>fiecare</a:t>
          </a:r>
          <a:r>
            <a:rPr lang="ro-RO" sz="900" kern="1200" dirty="0" smtClean="0"/>
            <a:t> </a:t>
          </a:r>
          <a:r>
            <a:rPr lang="ro-RO" sz="900" kern="1200" dirty="0" smtClean="0"/>
            <a:t>ţară </a:t>
          </a:r>
          <a:r>
            <a:rPr lang="ro-RO" sz="900" kern="1200" dirty="0" smtClean="0"/>
            <a:t>participantă, având responsabilitatea fundamentală de a sprijini AM în implementarea programului</a:t>
          </a:r>
          <a:endParaRPr lang="en-US" sz="900" kern="1200" dirty="0"/>
        </a:p>
      </dsp:txBody>
      <dsp:txXfrm>
        <a:off x="1219200" y="165781"/>
        <a:ext cx="1334709" cy="988181"/>
      </dsp:txXfrm>
    </dsp:sp>
    <dsp:sp modelId="{5E9CA3DB-6D7D-41BF-8A4D-DC0E16BA6882}">
      <dsp:nvSpPr>
        <dsp:cNvPr id="0" name=""/>
        <dsp:cNvSpPr/>
      </dsp:nvSpPr>
      <dsp:spPr>
        <a:xfrm>
          <a:off x="0" y="178832"/>
          <a:ext cx="1219200" cy="9620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</a:t>
          </a:r>
        </a:p>
      </dsp:txBody>
      <dsp:txXfrm>
        <a:off x="46965" y="225797"/>
        <a:ext cx="1125270" cy="868150"/>
      </dsp:txXfrm>
    </dsp:sp>
    <dsp:sp modelId="{269B3DBE-7CC5-4103-9F7D-A01B857AC244}">
      <dsp:nvSpPr>
        <dsp:cNvPr id="0" name=""/>
        <dsp:cNvSpPr/>
      </dsp:nvSpPr>
      <dsp:spPr>
        <a:xfrm>
          <a:off x="1219497" y="1450417"/>
          <a:ext cx="1827014" cy="1520297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o-RO" sz="900" kern="1200" dirty="0" smtClean="0"/>
            <a:t>Desemnate de fiecare ţară participantă în vederea asistării AM în realizarea </a:t>
          </a:r>
          <a:r>
            <a:rPr lang="ro-RO" sz="1000" kern="1200" dirty="0" smtClean="0"/>
            <a:t>verificărilor</a:t>
          </a:r>
          <a:r>
            <a:rPr lang="ro-RO" sz="900" kern="1200" dirty="0" smtClean="0"/>
            <a:t> pe tot cuprinsul ariei de Program.</a:t>
          </a:r>
          <a:endParaRPr lang="en-US" sz="900" kern="1200" dirty="0"/>
        </a:p>
      </dsp:txBody>
      <dsp:txXfrm>
        <a:off x="1219497" y="1640454"/>
        <a:ext cx="1256903" cy="1140223"/>
      </dsp:txXfrm>
    </dsp:sp>
    <dsp:sp modelId="{DAAF86A7-5055-4E44-8178-E0B02EF2CAE5}">
      <dsp:nvSpPr>
        <dsp:cNvPr id="0" name=""/>
        <dsp:cNvSpPr/>
      </dsp:nvSpPr>
      <dsp:spPr>
        <a:xfrm>
          <a:off x="1488" y="1551778"/>
          <a:ext cx="1218009" cy="13175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4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PCC</a:t>
          </a:r>
          <a:endParaRPr lang="en-US" sz="24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946" y="1611236"/>
        <a:ext cx="1099093" cy="1198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Programul Operaţional Comun România-Republica Moldova 2014-2020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9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o-RO" sz="2800" dirty="0" smtClean="0">
                <a:solidFill>
                  <a:srgbClr val="C00000"/>
                </a:solidFill>
              </a:rPr>
              <a:t>Principalele caracteristici ale Programului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o-RO" sz="1600" i="1" dirty="0"/>
          </a:p>
          <a:p>
            <a:pPr marL="0" indent="0" algn="just">
              <a:buNone/>
            </a:pPr>
            <a:r>
              <a:rPr lang="ro-RO" sz="1600" i="1" dirty="0" smtClean="0"/>
              <a:t>                           </a:t>
            </a:r>
            <a:r>
              <a:rPr lang="vi-VN" sz="1400" i="1" dirty="0" smtClean="0"/>
              <a:t>Cooperarea </a:t>
            </a:r>
            <a:r>
              <a:rPr lang="vi-VN" sz="1400" i="1" dirty="0"/>
              <a:t>transfrontalieră la graniţele externe ale Uniunii Europene continuă </a:t>
            </a:r>
            <a:r>
              <a:rPr lang="ro-RO" sz="1400" i="1" dirty="0" smtClean="0"/>
              <a:t>  </a:t>
            </a:r>
            <a:r>
              <a:rPr lang="vi-VN" sz="1400" i="1" dirty="0" smtClean="0"/>
              <a:t>să </a:t>
            </a:r>
            <a:r>
              <a:rPr lang="vi-VN" sz="1400" i="1" dirty="0"/>
              <a:t>reprezinte </a:t>
            </a:r>
            <a:r>
              <a:rPr lang="ro-RO" sz="1400" i="1" dirty="0" smtClean="0"/>
              <a:t>     reprezinte </a:t>
            </a:r>
            <a:r>
              <a:rPr lang="vi-VN" sz="1400" i="1" dirty="0" smtClean="0"/>
              <a:t>una </a:t>
            </a:r>
            <a:r>
              <a:rPr lang="vi-VN" sz="1400" i="1" dirty="0"/>
              <a:t>dintre priorităţile de interes pentru UE în perioada de </a:t>
            </a:r>
            <a:r>
              <a:rPr lang="vi-VN" sz="1400" i="1" dirty="0" smtClean="0"/>
              <a:t>programare </a:t>
            </a:r>
            <a:r>
              <a:rPr lang="vi-VN" sz="1400" i="1" dirty="0"/>
              <a:t>2014-2020. În </a:t>
            </a:r>
            <a:r>
              <a:rPr lang="ro-RO" sz="1400" i="1" dirty="0" smtClean="0"/>
              <a:t> </a:t>
            </a:r>
            <a:r>
              <a:rPr lang="vi-VN" sz="1400" i="1" dirty="0" smtClean="0"/>
              <a:t>această </a:t>
            </a:r>
            <a:r>
              <a:rPr lang="vi-VN" sz="1400" i="1" dirty="0"/>
              <a:t>perspectivă, cooperarea transfrontalieră dintre România şi Republica Moldova va îmbunătăţi şi consolida relaţiile dintre cele două state prin implementarea tuturor principiilor noului </a:t>
            </a:r>
            <a:r>
              <a:rPr lang="vi-VN" sz="1400" b="1" i="1" dirty="0">
                <a:solidFill>
                  <a:srgbClr val="C00000"/>
                </a:solidFill>
              </a:rPr>
              <a:t>Instrument </a:t>
            </a:r>
            <a:r>
              <a:rPr lang="vi-VN" sz="1400" b="1" i="1" dirty="0" smtClean="0">
                <a:solidFill>
                  <a:srgbClr val="C00000"/>
                </a:solidFill>
              </a:rPr>
              <a:t>European </a:t>
            </a:r>
            <a:r>
              <a:rPr lang="vi-VN" sz="1400" b="1" i="1" dirty="0">
                <a:solidFill>
                  <a:srgbClr val="C00000"/>
                </a:solidFill>
              </a:rPr>
              <a:t>de Vecinătate (ENI).</a:t>
            </a:r>
          </a:p>
          <a:p>
            <a:pPr marL="0" indent="0" algn="ctr">
              <a:buNone/>
            </a:pPr>
            <a:endParaRPr lang="ro-RO" sz="1800" i="1" dirty="0" smtClean="0"/>
          </a:p>
          <a:p>
            <a:pPr marL="0" indent="0" algn="ctr">
              <a:buNone/>
            </a:pPr>
            <a:r>
              <a:rPr lang="ro-RO" sz="1800" b="1" i="1" dirty="0" smtClean="0">
                <a:solidFill>
                  <a:srgbClr val="C00000"/>
                </a:solidFill>
              </a:rPr>
              <a:t>Obiectiv General</a:t>
            </a:r>
          </a:p>
          <a:p>
            <a:pPr marL="0" indent="0" algn="ctr">
              <a:buNone/>
            </a:pPr>
            <a:r>
              <a:rPr lang="ro-RO" sz="1800" i="1" dirty="0" smtClean="0">
                <a:solidFill>
                  <a:srgbClr val="C00000"/>
                </a:solidFill>
              </a:rPr>
              <a:t>Programul Operaţional Comun România-Republica Moldova 2014-2020</a:t>
            </a:r>
          </a:p>
          <a:p>
            <a:pPr algn="just">
              <a:buFont typeface="Wingdings" pitchFamily="2" charset="2"/>
              <a:buChar char="Ø"/>
            </a:pPr>
            <a:r>
              <a:rPr lang="ro-RO" sz="1800" i="1" dirty="0" smtClean="0"/>
              <a:t>Sporirea dezvoltării economice.</a:t>
            </a:r>
          </a:p>
          <a:p>
            <a:pPr algn="just">
              <a:buFont typeface="Wingdings" pitchFamily="2" charset="2"/>
              <a:buChar char="Ø"/>
            </a:pPr>
            <a:r>
              <a:rPr lang="ro-RO" sz="1800" i="1" dirty="0" smtClean="0"/>
              <a:t>Îmbunătăţirea calităţii vieţii oamenilor din zona vizată de Program.</a:t>
            </a:r>
          </a:p>
          <a:p>
            <a:pPr marL="0" indent="0" algn="just">
              <a:buNone/>
            </a:pPr>
            <a:endParaRPr lang="ro-RO" sz="1800" i="1" dirty="0"/>
          </a:p>
          <a:p>
            <a:pPr marL="0" indent="0" algn="just">
              <a:buNone/>
            </a:pPr>
            <a:endParaRPr lang="ro-RO" sz="1800" i="1" dirty="0" smtClean="0"/>
          </a:p>
          <a:p>
            <a:pPr marL="0" indent="0" algn="just">
              <a:buNone/>
            </a:pPr>
            <a:r>
              <a:rPr lang="ro-RO" sz="1800" dirty="0" smtClean="0"/>
              <a:t>Realizarea de investiţii comune în educaţie, dezvoltare economică, cultură, infrastructură şi sănătate, asigurând în acelaşi timp siguranţa şi securitatea cetăţenilor din cele două ţări.</a:t>
            </a:r>
            <a:endParaRPr lang="ro-RO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25" y="457200"/>
            <a:ext cx="1343891" cy="1343891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4343400" y="4267200"/>
            <a:ext cx="3810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6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ro-RO" sz="2400" dirty="0" smtClean="0">
                <a:solidFill>
                  <a:srgbClr val="C00000"/>
                </a:solidFill>
              </a:rPr>
              <a:t>Descrierea Ariei Programului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Aria Programului</a:t>
            </a:r>
            <a:r>
              <a:rPr lang="ro-RO" sz="2000" dirty="0" smtClean="0"/>
              <a:t>:  54,092 KM</a:t>
            </a:r>
          </a:p>
          <a:p>
            <a:pPr marL="0" indent="0" algn="r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Populaţia</a:t>
            </a:r>
            <a:r>
              <a:rPr lang="ro-RO" sz="2000" dirty="0" smtClean="0"/>
              <a:t>: 5,676,181 locuitori</a:t>
            </a:r>
          </a:p>
          <a:p>
            <a:pPr marL="0" indent="0" algn="r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România</a:t>
            </a:r>
            <a:r>
              <a:rPr lang="ro-RO" sz="2000" dirty="0" smtClean="0"/>
              <a:t> – 4 judeţe: Botoşani, Iaşi, </a:t>
            </a:r>
          </a:p>
          <a:p>
            <a:pPr marL="0" indent="0" algn="r">
              <a:buNone/>
            </a:pPr>
            <a:r>
              <a:rPr lang="ro-RO" sz="2000" dirty="0" smtClean="0"/>
              <a:t>Vaslui şi Galaţi.</a:t>
            </a:r>
          </a:p>
          <a:p>
            <a:pPr marL="0" indent="0" algn="r">
              <a:buNone/>
            </a:pPr>
            <a:r>
              <a:rPr lang="ro-RO" sz="2000" dirty="0" smtClean="0">
                <a:solidFill>
                  <a:srgbClr val="C00000"/>
                </a:solidFill>
              </a:rPr>
              <a:t>Republica Moldova</a:t>
            </a:r>
            <a:r>
              <a:rPr lang="ro-RO" sz="2000" dirty="0"/>
              <a:t> </a:t>
            </a:r>
            <a:r>
              <a:rPr lang="ro-RO" sz="2000" dirty="0" smtClean="0"/>
              <a:t>- întreg teritoriul.</a:t>
            </a:r>
          </a:p>
          <a:p>
            <a:pPr marL="0" indent="0" algn="r">
              <a:buNone/>
            </a:pPr>
            <a:r>
              <a:rPr lang="ro-RO" sz="1600" dirty="0" smtClean="0">
                <a:solidFill>
                  <a:srgbClr val="C00000"/>
                </a:solidFill>
                <a:sym typeface="Symbol"/>
              </a:rPr>
              <a:t></a:t>
            </a:r>
            <a:r>
              <a:rPr lang="ro-RO" sz="1600" dirty="0" smtClean="0">
                <a:sym typeface="Symbol"/>
              </a:rPr>
              <a:t> </a:t>
            </a:r>
            <a:r>
              <a:rPr lang="ro-RO" sz="1600" b="1" i="1" dirty="0" smtClean="0">
                <a:sym typeface="Symbol"/>
              </a:rPr>
              <a:t>Municipiile, </a:t>
            </a:r>
            <a:r>
              <a:rPr lang="ro-RO" sz="1600" b="1" i="1" dirty="0" smtClean="0">
                <a:sym typeface="Symbol"/>
              </a:rPr>
              <a:t>Suceava, Bacău şi Piatra</a:t>
            </a:r>
          </a:p>
          <a:p>
            <a:pPr marL="0" indent="0" algn="r">
              <a:buNone/>
            </a:pPr>
            <a:r>
              <a:rPr lang="ro-RO" sz="1600" b="1" i="1" dirty="0" smtClean="0"/>
              <a:t>Neamţ </a:t>
            </a:r>
            <a:r>
              <a:rPr lang="ro-RO" sz="1600" i="1" dirty="0" smtClean="0"/>
              <a:t>au fost selectate ca centre majore, culturale </a:t>
            </a:r>
          </a:p>
          <a:p>
            <a:pPr marL="0" indent="0" algn="r">
              <a:buNone/>
            </a:pPr>
            <a:r>
              <a:rPr lang="ro-RO" sz="1600" i="1" dirty="0" smtClean="0"/>
              <a:t>şi economice în cadrul Programului ROMD 2014-2020.</a:t>
            </a:r>
          </a:p>
          <a:p>
            <a:pPr marL="0" indent="0" algn="just">
              <a:buNone/>
            </a:pPr>
            <a:endParaRPr lang="ro-RO" sz="1600" i="1" dirty="0"/>
          </a:p>
          <a:p>
            <a:pPr marL="0" indent="0" algn="just">
              <a:buNone/>
            </a:pPr>
            <a:r>
              <a:rPr lang="ro-RO" sz="1600" i="1" dirty="0" smtClean="0"/>
              <a:t> </a:t>
            </a:r>
          </a:p>
          <a:p>
            <a:pPr marL="0" indent="0" algn="just">
              <a:buNone/>
            </a:pPr>
            <a:endParaRPr lang="ro-RO" sz="1600" i="1" dirty="0"/>
          </a:p>
          <a:p>
            <a:pPr marL="0" indent="0" algn="just">
              <a:buNone/>
            </a:pPr>
            <a:r>
              <a:rPr lang="ro-RO" sz="1800" dirty="0" smtClean="0"/>
              <a:t>Buget TOTAL PROGRAM                                          </a:t>
            </a:r>
          </a:p>
          <a:p>
            <a:pPr algn="just">
              <a:buFont typeface="Wingdings" pitchFamily="2" charset="2"/>
              <a:buChar char="Ø"/>
            </a:pPr>
            <a:r>
              <a:rPr lang="ro-RO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89.1 milioane EURO     </a:t>
            </a:r>
            <a:endParaRPr lang="en-US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14401"/>
            <a:ext cx="3352800" cy="2604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91764848"/>
              </p:ext>
            </p:extLst>
          </p:nvPr>
        </p:nvGraphicFramePr>
        <p:xfrm>
          <a:off x="3124200" y="4267201"/>
          <a:ext cx="59436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731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ro-RO" sz="2800" dirty="0" smtClean="0">
                <a:solidFill>
                  <a:srgbClr val="C00000"/>
                </a:solidFill>
              </a:rPr>
              <a:t>Obiectivele şi Priorităţile Programului</a:t>
            </a:r>
            <a:endParaRPr lang="en-US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466895"/>
              </p:ext>
            </p:extLst>
          </p:nvPr>
        </p:nvGraphicFramePr>
        <p:xfrm>
          <a:off x="457200" y="990600"/>
          <a:ext cx="8229600" cy="4572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96385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OBIECTIVE TEMATICE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PRIORITĂŢI</a:t>
                      </a:r>
                      <a:endParaRPr lang="en-US" dirty="0"/>
                    </a:p>
                  </a:txBody>
                  <a:tcPr/>
                </a:tc>
              </a:tr>
              <a:tr h="553853">
                <a:tc rowSpan="2"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OT 2:</a:t>
                      </a:r>
                      <a:r>
                        <a:rPr lang="ro-RO" sz="1400" b="1" baseline="0" dirty="0" smtClean="0"/>
                        <a:t> Sprijin pentru educaţie, cercetare, dezvoltare tehnologică şi inovare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1.1</a:t>
                      </a:r>
                      <a:r>
                        <a:rPr lang="ro-RO" sz="1400" b="1" baseline="0" dirty="0" smtClean="0"/>
                        <a:t> </a:t>
                      </a:r>
                      <a:r>
                        <a:rPr lang="ro-RO" sz="1400" baseline="0" dirty="0" smtClean="0"/>
                        <a:t>Cooperare insituţională în domeniul educaţiei pentru creşetrea accesului şi a calităţii din educaţie</a:t>
                      </a:r>
                      <a:endParaRPr lang="en-US" sz="1400" dirty="0"/>
                    </a:p>
                  </a:txBody>
                  <a:tcPr/>
                </a:tc>
              </a:tr>
              <a:tr h="39638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1.2</a:t>
                      </a:r>
                      <a:r>
                        <a:rPr lang="ro-RO" sz="1400" b="1" baseline="0" dirty="0" smtClean="0"/>
                        <a:t> </a:t>
                      </a:r>
                      <a:r>
                        <a:rPr lang="ro-RO" sz="1400" baseline="0" dirty="0" smtClean="0"/>
                        <a:t>Promovare şi sprijin pentru cercetare şi inovare</a:t>
                      </a:r>
                      <a:endParaRPr lang="en-US" sz="1400" dirty="0"/>
                    </a:p>
                  </a:txBody>
                  <a:tcPr/>
                </a:tc>
              </a:tr>
              <a:tr h="553853">
                <a:tc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OT 3: Promovarea culturii locale şi prezervarea patrimoniului istoric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2.1</a:t>
                      </a:r>
                      <a:r>
                        <a:rPr lang="ro-RO" sz="1400" dirty="0" smtClean="0"/>
                        <a:t> Prezervarea şi promovarea patrimoniului cultural şi istoric</a:t>
                      </a:r>
                      <a:endParaRPr lang="en-US" sz="1400" dirty="0"/>
                    </a:p>
                  </a:txBody>
                  <a:tcPr/>
                </a:tc>
              </a:tr>
              <a:tr h="781910">
                <a:tc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OT 7: Îmbunătăţirea accesibilităţii în regiune, dezvoltarea infrastructurii de transport şi a reţelelor comune de comunicare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3.1</a:t>
                      </a:r>
                      <a:r>
                        <a:rPr lang="ro-RO" sz="1400" baseline="0" dirty="0" smtClean="0"/>
                        <a:t> Dezvoltarea infrastructurii transfrontaliere de transport şi a instrumentelor TIC</a:t>
                      </a:r>
                      <a:endParaRPr lang="en-US" sz="1400" dirty="0"/>
                    </a:p>
                  </a:txBody>
                  <a:tcPr/>
                </a:tc>
              </a:tr>
              <a:tr h="553853">
                <a:tc rowSpan="3">
                  <a:txBody>
                    <a:bodyPr/>
                    <a:lstStyle/>
                    <a:p>
                      <a:pPr algn="ctr"/>
                      <a:r>
                        <a:rPr lang="ro-RO" sz="1400" b="1" dirty="0" smtClean="0"/>
                        <a:t>OT 8: Provocări comune în domeniul sănătăţii şi securităţii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4.1 </a:t>
                      </a:r>
                      <a:r>
                        <a:rPr lang="ro-RO" sz="1400" dirty="0" smtClean="0"/>
                        <a:t>Sprijin pentru dezvoltarea serviciilor şi al accesului din domeniul sănătăţii</a:t>
                      </a:r>
                      <a:endParaRPr lang="en-US" sz="1400" dirty="0"/>
                    </a:p>
                  </a:txBody>
                  <a:tcPr/>
                </a:tc>
              </a:tr>
              <a:tr h="7819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4.2</a:t>
                      </a:r>
                      <a:r>
                        <a:rPr lang="ro-RO" sz="1400" dirty="0" smtClean="0"/>
                        <a:t> Sprijin pentru activităţi comune pentru prevenirea dezastrelor naturale provocate de om, precum şi acţiuni comune în situaţii de urgenţă</a:t>
                      </a:r>
                      <a:endParaRPr lang="en-US" sz="1400" dirty="0"/>
                    </a:p>
                  </a:txBody>
                  <a:tcPr/>
                </a:tc>
              </a:tr>
              <a:tr h="5538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400" b="1" dirty="0" smtClean="0"/>
                        <a:t>4.3</a:t>
                      </a:r>
                      <a:r>
                        <a:rPr lang="ro-RO" sz="1400" dirty="0" smtClean="0"/>
                        <a:t> Prevenirea şi combaterea crimei organizate şi a cooperării între</a:t>
                      </a:r>
                      <a:r>
                        <a:rPr lang="ro-RO" sz="1400" baseline="0" dirty="0" smtClean="0"/>
                        <a:t> instituţiile specializate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29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686800" cy="762000"/>
          </a:xfrm>
        </p:spPr>
        <p:txBody>
          <a:bodyPr>
            <a:normAutofit/>
          </a:bodyPr>
          <a:lstStyle/>
          <a:p>
            <a:r>
              <a:rPr lang="ro-RO" sz="1800" dirty="0" smtClean="0">
                <a:solidFill>
                  <a:srgbClr val="C00000"/>
                </a:solidFill>
              </a:rPr>
              <a:t>Structurile comune de management ale Programului           Structurile Naţionale de Program                                                           </a:t>
            </a:r>
            <a:endParaRPr lang="en-US" sz="1800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852663"/>
              </p:ext>
            </p:extLst>
          </p:nvPr>
        </p:nvGraphicFramePr>
        <p:xfrm>
          <a:off x="304800" y="1447800"/>
          <a:ext cx="4800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539318373"/>
              </p:ext>
            </p:extLst>
          </p:nvPr>
        </p:nvGraphicFramePr>
        <p:xfrm>
          <a:off x="5791200" y="1676400"/>
          <a:ext cx="3048000" cy="2971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Down Arrow 5"/>
          <p:cNvSpPr/>
          <p:nvPr/>
        </p:nvSpPr>
        <p:spPr>
          <a:xfrm>
            <a:off x="2590800" y="6096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086600" y="609600"/>
            <a:ext cx="4572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6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</a:rPr>
              <a:t>Mulţumim pentru atenţie!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2400" dirty="0" smtClean="0"/>
          </a:p>
          <a:p>
            <a:pPr marL="0" indent="0" algn="ctr">
              <a:buNone/>
            </a:pPr>
            <a:r>
              <a:rPr lang="ro-RO" sz="2400" smtClean="0"/>
              <a:t>Vă </a:t>
            </a:r>
            <a:r>
              <a:rPr lang="ro-RO" sz="2400" dirty="0" smtClean="0"/>
              <a:t>rugăm să verificaţi periodic noutăţile postate pe site-ul Programului</a:t>
            </a:r>
          </a:p>
          <a:p>
            <a:pPr marL="0" indent="0" algn="ctr">
              <a:buNone/>
            </a:pPr>
            <a:r>
              <a:rPr lang="ro-RO" sz="2800" dirty="0" smtClean="0">
                <a:hlinkClick r:id="rId2"/>
              </a:rPr>
              <a:t>http://www.ro-md.ro-ua-md.net/en/</a:t>
            </a:r>
            <a:endParaRPr lang="ro-RO" sz="2800" dirty="0" smtClean="0"/>
          </a:p>
          <a:p>
            <a:pPr marL="0" indent="0">
              <a:buNone/>
            </a:pPr>
            <a:endParaRPr lang="ro-RO" sz="2800" dirty="0"/>
          </a:p>
          <a:p>
            <a:pPr marL="0" indent="0" algn="ctr">
              <a:buNone/>
            </a:pP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indent="0" algn="ctr">
              <a:buNone/>
            </a:pPr>
            <a:r>
              <a:rPr lang="ro-RO" sz="2400" dirty="0" smtClean="0"/>
              <a:t>Biroul Regional de Cooperare Transfrontalieră Iaşi pentru graniţa România-Republica Moldova</a:t>
            </a:r>
          </a:p>
          <a:p>
            <a:pPr marL="0" indent="0" algn="ctr">
              <a:buNone/>
            </a:pPr>
            <a:r>
              <a:rPr lang="ro-RO" sz="2000" b="1" dirty="0" smtClean="0"/>
              <a:t>Strada Dimitrie Ralet 2A, 700108 Iaşi, România</a:t>
            </a:r>
          </a:p>
          <a:p>
            <a:pPr marL="0" indent="0" algn="ctr">
              <a:buNone/>
            </a:pPr>
            <a:r>
              <a:rPr lang="en-US" sz="2800" dirty="0" smtClean="0">
                <a:hlinkClick r:id="rId3"/>
              </a:rPr>
              <a:t>helpdesk@brctiasi.ro</a:t>
            </a:r>
            <a:r>
              <a:rPr lang="ro-RO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6449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473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Principalele caracteristici ale Programului</vt:lpstr>
      <vt:lpstr>Descrierea Ariei Programului</vt:lpstr>
      <vt:lpstr>Obiectivele şi Priorităţile Programului</vt:lpstr>
      <vt:lpstr>Structurile comune de management ale Programului           Structurile Naţionale de Program                                                           </vt:lpstr>
      <vt:lpstr>Mulţumim pentru atenţie!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Prichici</dc:creator>
  <cp:lastModifiedBy>Silvia Prichici</cp:lastModifiedBy>
  <cp:revision>22</cp:revision>
  <dcterms:created xsi:type="dcterms:W3CDTF">2017-03-07T08:08:40Z</dcterms:created>
  <dcterms:modified xsi:type="dcterms:W3CDTF">2018-02-10T12:06:35Z</dcterms:modified>
</cp:coreProperties>
</file>